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81" r:id="rId3"/>
    <p:sldId id="260" r:id="rId4"/>
    <p:sldId id="261" r:id="rId5"/>
    <p:sldId id="280" r:id="rId6"/>
    <p:sldId id="258" r:id="rId7"/>
    <p:sldId id="320" r:id="rId8"/>
    <p:sldId id="321" r:id="rId9"/>
    <p:sldId id="263" r:id="rId10"/>
    <p:sldId id="264" r:id="rId11"/>
    <p:sldId id="323" r:id="rId12"/>
    <p:sldId id="318" r:id="rId13"/>
    <p:sldId id="319" r:id="rId14"/>
    <p:sldId id="330" r:id="rId15"/>
    <p:sldId id="322" r:id="rId16"/>
    <p:sldId id="302" r:id="rId17"/>
    <p:sldId id="303" r:id="rId18"/>
    <p:sldId id="304" r:id="rId19"/>
    <p:sldId id="266" r:id="rId20"/>
    <p:sldId id="317" r:id="rId21"/>
    <p:sldId id="267" r:id="rId22"/>
    <p:sldId id="324" r:id="rId23"/>
    <p:sldId id="268" r:id="rId24"/>
    <p:sldId id="273" r:id="rId25"/>
    <p:sldId id="274" r:id="rId26"/>
    <p:sldId id="305" r:id="rId27"/>
    <p:sldId id="306" r:id="rId28"/>
    <p:sldId id="331" r:id="rId29"/>
    <p:sldId id="332" r:id="rId30"/>
    <p:sldId id="333" r:id="rId31"/>
    <p:sldId id="334" r:id="rId32"/>
    <p:sldId id="335" r:id="rId33"/>
    <p:sldId id="314" r:id="rId34"/>
    <p:sldId id="315" r:id="rId35"/>
    <p:sldId id="316" r:id="rId3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F9D258-83ED-46D8-B6E2-D77502E3659F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E71328-0D9B-4674-A9EA-E2E175791C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9843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57FE-65E2-4144-991D-AE9ADC109B42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DC91-34D8-436D-941A-02F33858EA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BCEE-CB17-447F-8621-294D8DE1EA91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8BCA-2BFA-48F6-9FC4-8E51B2EFAA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4972-B1FF-4691-B6AC-AAE8E3449A6E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7717-D84D-45A8-8C6B-CACE3F549A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1D70-A12A-4240-A016-F28206D807B7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B1C19-1744-4B8F-A350-14C84699AF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7CB2-C2A7-462B-B28F-317BA12F4C34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E175-DC8C-465D-8301-A744A54A3D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D2CA-A431-41B0-9664-10F6703BB55A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78D-B8A3-400D-862B-C3228857C4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71EBD-FD7E-49D0-8648-0F65A0C4EA45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8CD9F-6F68-4921-9F92-128A41371B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162C-F071-44AD-8FA0-194392B89D9E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6C3F-A453-4C55-9265-22B9CD252F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A7CA-A39F-4C4C-B903-75AF7233041C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62F6-3C70-45A7-9591-696956F0B9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0D8DF-D1B8-4B28-918A-990F350185A8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FEC7-0F67-4B49-BAD6-B1137221A2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E2A7-4E5B-4123-8104-6CBC3C2DD141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59558-77FE-4411-866F-E26F4771B3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3444-2898-4BFE-B662-FA5A89979317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7794-8CD1-40A6-8BF1-90DF1EAC2E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DE54E7-2E78-4EF2-B876-ED8A47A2DB76}" type="datetimeFigureOut">
              <a:rPr lang="hu-HU"/>
              <a:pPr>
                <a:defRPr/>
              </a:pPr>
              <a:t>2019.09.18.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0451E-31A2-4952-A256-1D3E9C1AFB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vállalati döntések modellezése</a:t>
            </a:r>
          </a:p>
        </p:txBody>
      </p:sp>
      <p:sp>
        <p:nvSpPr>
          <p:cNvPr id="15362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898989"/>
                </a:solidFill>
              </a:rPr>
              <a:t>Profitmaximalizálás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"/>
          <p:cNvSpPr>
            <a:spLocks noChangeShapeType="1"/>
          </p:cNvSpPr>
          <p:nvPr/>
        </p:nvSpPr>
        <p:spPr bwMode="auto">
          <a:xfrm flipV="1">
            <a:off x="1524000" y="3352800"/>
            <a:ext cx="594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 flipV="1">
            <a:off x="1524000" y="152400"/>
            <a:ext cx="0" cy="3200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 flipV="1">
            <a:off x="1524000" y="3581400"/>
            <a:ext cx="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1524000" y="5867400"/>
            <a:ext cx="579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 dirty="0"/>
          </a:p>
        </p:txBody>
      </p:sp>
      <p:sp>
        <p:nvSpPr>
          <p:cNvPr id="80902" name="Arc 6"/>
          <p:cNvSpPr>
            <a:spLocks/>
          </p:cNvSpPr>
          <p:nvPr/>
        </p:nvSpPr>
        <p:spPr bwMode="auto">
          <a:xfrm flipV="1">
            <a:off x="1524000" y="1828800"/>
            <a:ext cx="1828800" cy="1524000"/>
          </a:xfrm>
          <a:custGeom>
            <a:avLst/>
            <a:gdLst>
              <a:gd name="T0" fmla="*/ 0 w 21198"/>
              <a:gd name="T1" fmla="*/ 0 h 21600"/>
              <a:gd name="T2" fmla="*/ 2147483647 w 21198"/>
              <a:gd name="T3" fmla="*/ 2147483647 h 21600"/>
              <a:gd name="T4" fmla="*/ 55218925 w 21198"/>
              <a:gd name="T5" fmla="*/ 2147483647 h 21600"/>
              <a:gd name="T6" fmla="*/ 0 60000 65536"/>
              <a:gd name="T7" fmla="*/ 0 60000 65536"/>
              <a:gd name="T8" fmla="*/ 0 60000 65536"/>
              <a:gd name="T9" fmla="*/ 0 w 21198"/>
              <a:gd name="T10" fmla="*/ 0 h 21600"/>
              <a:gd name="T11" fmla="*/ 21198 w 211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8" h="21600" fill="none" extrusionOk="0">
                <a:moveTo>
                  <a:pt x="0" y="0"/>
                </a:moveTo>
                <a:cubicBezTo>
                  <a:pt x="0" y="0"/>
                  <a:pt x="0" y="-1"/>
                  <a:pt x="1" y="0"/>
                </a:cubicBezTo>
                <a:cubicBezTo>
                  <a:pt x="10328" y="0"/>
                  <a:pt x="19211" y="7310"/>
                  <a:pt x="21197" y="17445"/>
                </a:cubicBezTo>
              </a:path>
              <a:path w="21198" h="21600" stroke="0" extrusionOk="0">
                <a:moveTo>
                  <a:pt x="0" y="0"/>
                </a:moveTo>
                <a:cubicBezTo>
                  <a:pt x="0" y="0"/>
                  <a:pt x="0" y="-1"/>
                  <a:pt x="1" y="0"/>
                </a:cubicBezTo>
                <a:cubicBezTo>
                  <a:pt x="10328" y="0"/>
                  <a:pt x="19211" y="7310"/>
                  <a:pt x="21197" y="17445"/>
                </a:cubicBezTo>
                <a:lnTo>
                  <a:pt x="1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 flipV="1">
            <a:off x="1524000" y="152400"/>
            <a:ext cx="3276600" cy="32004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3276600" y="22860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05" name="Freeform 9"/>
          <p:cNvSpPr>
            <a:spLocks/>
          </p:cNvSpPr>
          <p:nvPr/>
        </p:nvSpPr>
        <p:spPr bwMode="auto">
          <a:xfrm>
            <a:off x="3352800" y="533400"/>
            <a:ext cx="3124200" cy="1600200"/>
          </a:xfrm>
          <a:custGeom>
            <a:avLst/>
            <a:gdLst>
              <a:gd name="T0" fmla="*/ 0 w 1968"/>
              <a:gd name="T1" fmla="*/ 2147483647 h 1008"/>
              <a:gd name="T2" fmla="*/ 2147483647 w 1968"/>
              <a:gd name="T3" fmla="*/ 2147483647 h 1008"/>
              <a:gd name="T4" fmla="*/ 2147483647 w 1968"/>
              <a:gd name="T5" fmla="*/ 2147483647 h 1008"/>
              <a:gd name="T6" fmla="*/ 2147483647 w 1968"/>
              <a:gd name="T7" fmla="*/ 0 h 1008"/>
              <a:gd name="T8" fmla="*/ 2147483647 w 1968"/>
              <a:gd name="T9" fmla="*/ 2147483647 h 1008"/>
              <a:gd name="T10" fmla="*/ 2147483647 w 1968"/>
              <a:gd name="T11" fmla="*/ 2147483647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68"/>
              <a:gd name="T19" fmla="*/ 0 h 1008"/>
              <a:gd name="T20" fmla="*/ 1968 w 1968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68" h="1008">
                <a:moveTo>
                  <a:pt x="0" y="1008"/>
                </a:moveTo>
                <a:cubicBezTo>
                  <a:pt x="52" y="840"/>
                  <a:pt x="104" y="672"/>
                  <a:pt x="192" y="528"/>
                </a:cubicBezTo>
                <a:cubicBezTo>
                  <a:pt x="280" y="384"/>
                  <a:pt x="376" y="232"/>
                  <a:pt x="528" y="144"/>
                </a:cubicBezTo>
                <a:cubicBezTo>
                  <a:pt x="680" y="56"/>
                  <a:pt x="904" y="0"/>
                  <a:pt x="1104" y="0"/>
                </a:cubicBezTo>
                <a:cubicBezTo>
                  <a:pt x="1304" y="0"/>
                  <a:pt x="1584" y="72"/>
                  <a:pt x="1728" y="144"/>
                </a:cubicBezTo>
                <a:cubicBezTo>
                  <a:pt x="1872" y="216"/>
                  <a:pt x="1928" y="392"/>
                  <a:pt x="1968" y="43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4038600" y="9144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 dirty="0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5105400" y="5334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08" name="Freeform 12"/>
          <p:cNvSpPr>
            <a:spLocks/>
          </p:cNvSpPr>
          <p:nvPr/>
        </p:nvSpPr>
        <p:spPr bwMode="auto">
          <a:xfrm>
            <a:off x="1981200" y="4191000"/>
            <a:ext cx="4419600" cy="2070100"/>
          </a:xfrm>
          <a:custGeom>
            <a:avLst/>
            <a:gdLst>
              <a:gd name="T0" fmla="*/ 0 w 2784"/>
              <a:gd name="T1" fmla="*/ 2147483647 h 1304"/>
              <a:gd name="T2" fmla="*/ 2147483647 w 2784"/>
              <a:gd name="T3" fmla="*/ 2147483647 h 1304"/>
              <a:gd name="T4" fmla="*/ 2147483647 w 2784"/>
              <a:gd name="T5" fmla="*/ 2147483647 h 1304"/>
              <a:gd name="T6" fmla="*/ 2147483647 w 2784"/>
              <a:gd name="T7" fmla="*/ 2147483647 h 1304"/>
              <a:gd name="T8" fmla="*/ 2147483647 w 2784"/>
              <a:gd name="T9" fmla="*/ 2147483647 h 1304"/>
              <a:gd name="T10" fmla="*/ 2147483647 w 2784"/>
              <a:gd name="T11" fmla="*/ 2147483647 h 1304"/>
              <a:gd name="T12" fmla="*/ 2147483647 w 2784"/>
              <a:gd name="T13" fmla="*/ 2147483647 h 1304"/>
              <a:gd name="T14" fmla="*/ 2147483647 w 2784"/>
              <a:gd name="T15" fmla="*/ 2147483647 h 13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84"/>
              <a:gd name="T25" fmla="*/ 0 h 1304"/>
              <a:gd name="T26" fmla="*/ 2784 w 2784"/>
              <a:gd name="T27" fmla="*/ 1304 h 13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84" h="1304">
                <a:moveTo>
                  <a:pt x="0" y="776"/>
                </a:moveTo>
                <a:cubicBezTo>
                  <a:pt x="36" y="752"/>
                  <a:pt x="72" y="728"/>
                  <a:pt x="144" y="632"/>
                </a:cubicBezTo>
                <a:cubicBezTo>
                  <a:pt x="216" y="536"/>
                  <a:pt x="320" y="304"/>
                  <a:pt x="432" y="200"/>
                </a:cubicBezTo>
                <a:cubicBezTo>
                  <a:pt x="544" y="96"/>
                  <a:pt x="688" y="0"/>
                  <a:pt x="816" y="8"/>
                </a:cubicBezTo>
                <a:cubicBezTo>
                  <a:pt x="944" y="16"/>
                  <a:pt x="1080" y="128"/>
                  <a:pt x="1200" y="248"/>
                </a:cubicBezTo>
                <a:cubicBezTo>
                  <a:pt x="1320" y="368"/>
                  <a:pt x="1400" y="592"/>
                  <a:pt x="1536" y="728"/>
                </a:cubicBezTo>
                <a:cubicBezTo>
                  <a:pt x="1672" y="864"/>
                  <a:pt x="1808" y="968"/>
                  <a:pt x="2016" y="1064"/>
                </a:cubicBezTo>
                <a:cubicBezTo>
                  <a:pt x="2224" y="1160"/>
                  <a:pt x="2656" y="1264"/>
                  <a:pt x="2784" y="1304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09" name="Freeform 13"/>
          <p:cNvSpPr>
            <a:spLocks/>
          </p:cNvSpPr>
          <p:nvPr/>
        </p:nvSpPr>
        <p:spPr bwMode="auto">
          <a:xfrm>
            <a:off x="2667000" y="4724400"/>
            <a:ext cx="4013200" cy="762000"/>
          </a:xfrm>
          <a:custGeom>
            <a:avLst/>
            <a:gdLst>
              <a:gd name="T0" fmla="*/ 0 w 2528"/>
              <a:gd name="T1" fmla="*/ 2147483647 h 480"/>
              <a:gd name="T2" fmla="*/ 2147483647 w 2528"/>
              <a:gd name="T3" fmla="*/ 2147483647 h 480"/>
              <a:gd name="T4" fmla="*/ 2147483647 w 2528"/>
              <a:gd name="T5" fmla="*/ 2147483647 h 480"/>
              <a:gd name="T6" fmla="*/ 2147483647 w 2528"/>
              <a:gd name="T7" fmla="*/ 2147483647 h 480"/>
              <a:gd name="T8" fmla="*/ 2147483647 w 2528"/>
              <a:gd name="T9" fmla="*/ 2147483647 h 480"/>
              <a:gd name="T10" fmla="*/ 2147483647 w 2528"/>
              <a:gd name="T11" fmla="*/ 2147483647 h 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28"/>
              <a:gd name="T19" fmla="*/ 0 h 480"/>
              <a:gd name="T20" fmla="*/ 2528 w 2528"/>
              <a:gd name="T21" fmla="*/ 480 h 4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28" h="480">
                <a:moveTo>
                  <a:pt x="0" y="392"/>
                </a:moveTo>
                <a:cubicBezTo>
                  <a:pt x="72" y="304"/>
                  <a:pt x="144" y="216"/>
                  <a:pt x="288" y="152"/>
                </a:cubicBezTo>
                <a:cubicBezTo>
                  <a:pt x="432" y="88"/>
                  <a:pt x="624" y="0"/>
                  <a:pt x="864" y="8"/>
                </a:cubicBezTo>
                <a:cubicBezTo>
                  <a:pt x="1104" y="16"/>
                  <a:pt x="1472" y="128"/>
                  <a:pt x="1728" y="200"/>
                </a:cubicBezTo>
                <a:cubicBezTo>
                  <a:pt x="1984" y="272"/>
                  <a:pt x="2272" y="400"/>
                  <a:pt x="2400" y="440"/>
                </a:cubicBezTo>
                <a:cubicBezTo>
                  <a:pt x="2528" y="480"/>
                  <a:pt x="2512" y="460"/>
                  <a:pt x="2496" y="44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V="1">
            <a:off x="1524000" y="1066800"/>
            <a:ext cx="32766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1143000" y="-76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Q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7391400" y="3276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685800" y="3352800"/>
            <a:ext cx="106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MP</a:t>
            </a:r>
            <a:r>
              <a:rPr lang="hu-HU" sz="2400" b="1" baseline="-25000">
                <a:latin typeface="Times New Roman" pitchFamily="18" charset="0"/>
              </a:rPr>
              <a:t>L</a:t>
            </a:r>
            <a:r>
              <a:rPr lang="hu-HU" sz="2400" b="1">
                <a:latin typeface="Times New Roman" pitchFamily="18" charset="0"/>
              </a:rPr>
              <a:t>,AP</a:t>
            </a:r>
            <a:r>
              <a:rPr lang="hu-HU" sz="2400" b="1" baseline="-25000">
                <a:latin typeface="Times New Roman" pitchFamily="18" charset="0"/>
              </a:rPr>
              <a:t>L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7239000" y="5562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3809972" y="98890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>
                <a:solidFill>
                  <a:schemeClr val="accent2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4876800" y="152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M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2971800" y="2209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>
                <a:solidFill>
                  <a:srgbClr val="00B05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6400800" y="1143000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 smtClean="0">
                <a:latin typeface="Times New Roman" pitchFamily="18" charset="0"/>
              </a:rPr>
              <a:t>Q(L,K</a:t>
            </a:r>
            <a:r>
              <a:rPr lang="hu-HU" sz="1400" b="1" dirty="0" smtClean="0">
                <a:latin typeface="Times New Roman" pitchFamily="18" charset="0"/>
              </a:rPr>
              <a:t>0</a:t>
            </a:r>
            <a:r>
              <a:rPr lang="hu-HU" sz="2400" b="1" dirty="0" smtClean="0">
                <a:latin typeface="Times New Roman" pitchFamily="18" charset="0"/>
              </a:rPr>
              <a:t>)</a:t>
            </a:r>
            <a:endParaRPr lang="hu-HU" sz="2400" b="1" dirty="0">
              <a:latin typeface="Times New Roman" pitchFamily="18" charset="0"/>
            </a:endParaRP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6553200" y="4953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>
                <a:solidFill>
                  <a:schemeClr val="accent2"/>
                </a:solidFill>
                <a:latin typeface="Times New Roman" pitchFamily="18" charset="0"/>
              </a:rPr>
              <a:t>AP</a:t>
            </a:r>
            <a:r>
              <a:rPr lang="hu-HU" sz="2400" b="1" baseline="-25000" dirty="0">
                <a:solidFill>
                  <a:schemeClr val="accent2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16002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>
                <a:solidFill>
                  <a:srgbClr val="CC0000"/>
                </a:solidFill>
                <a:latin typeface="Times New Roman" pitchFamily="18" charset="0"/>
              </a:rPr>
              <a:t>MP</a:t>
            </a:r>
            <a:r>
              <a:rPr lang="hu-HU" sz="2400" b="1" baseline="-25000" dirty="0">
                <a:solidFill>
                  <a:srgbClr val="CC0000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2971800" y="3276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i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3733800" y="3276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e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4724400" y="3276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m</a:t>
            </a:r>
          </a:p>
        </p:txBody>
      </p:sp>
      <p:sp>
        <p:nvSpPr>
          <p:cNvPr id="80924" name="Line 28"/>
          <p:cNvSpPr>
            <a:spLocks noChangeShapeType="1"/>
          </p:cNvSpPr>
          <p:nvPr/>
        </p:nvSpPr>
        <p:spPr bwMode="auto">
          <a:xfrm>
            <a:off x="1524000" y="6248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0925" name="Line 29"/>
          <p:cNvSpPr>
            <a:spLocks noChangeShapeType="1"/>
          </p:cNvSpPr>
          <p:nvPr/>
        </p:nvSpPr>
        <p:spPr bwMode="auto">
          <a:xfrm>
            <a:off x="3200400" y="66294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>
            <a:off x="5105400" y="6248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762000" y="5867400"/>
            <a:ext cx="24384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hu-HU" sz="2400" b="1" dirty="0">
                <a:latin typeface="Times New Roman" pitchFamily="18" charset="0"/>
              </a:rPr>
              <a:t>növekvő hozadék</a:t>
            </a:r>
          </a:p>
        </p:txBody>
      </p:sp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2971800" y="6172200"/>
            <a:ext cx="2667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csökkenő hozadék</a:t>
            </a:r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5181600" y="5867400"/>
            <a:ext cx="24384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negatív hozadék</a:t>
            </a:r>
          </a:p>
        </p:txBody>
      </p:sp>
      <p:sp>
        <p:nvSpPr>
          <p:cNvPr id="80930" name="Text Box 34"/>
          <p:cNvSpPr txBox="1">
            <a:spLocks noChangeArrowheads="1"/>
          </p:cNvSpPr>
          <p:nvPr/>
        </p:nvSpPr>
        <p:spPr bwMode="auto">
          <a:xfrm>
            <a:off x="0" y="1484313"/>
            <a:ext cx="140335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1600" b="1" dirty="0">
                <a:solidFill>
                  <a:schemeClr val="accent2"/>
                </a:solidFill>
                <a:latin typeface="Times New Roman" pitchFamily="18" charset="0"/>
              </a:rPr>
              <a:t>E</a:t>
            </a:r>
            <a:r>
              <a:rPr lang="hu-HU" sz="1600" b="1" dirty="0" smtClean="0">
                <a:solidFill>
                  <a:schemeClr val="accent2"/>
                </a:solidFill>
                <a:latin typeface="Times New Roman" pitchFamily="18" charset="0"/>
              </a:rPr>
              <a:t>=Változó </a:t>
            </a:r>
            <a:r>
              <a:rPr lang="hu-HU" sz="1600" b="1" dirty="0">
                <a:solidFill>
                  <a:schemeClr val="accent2"/>
                </a:solidFill>
                <a:latin typeface="Times New Roman" pitchFamily="18" charset="0"/>
              </a:rPr>
              <a:t>tényező hozadéki optimuma</a:t>
            </a:r>
          </a:p>
        </p:txBody>
      </p:sp>
      <p:sp>
        <p:nvSpPr>
          <p:cNvPr id="80931" name="Text Box 35"/>
          <p:cNvSpPr txBox="1">
            <a:spLocks noChangeArrowheads="1"/>
          </p:cNvSpPr>
          <p:nvPr/>
        </p:nvSpPr>
        <p:spPr bwMode="auto">
          <a:xfrm>
            <a:off x="5562600" y="2057400"/>
            <a:ext cx="35814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800" b="1" dirty="0" smtClean="0">
                <a:latin typeface="Times New Roman" pitchFamily="18" charset="0"/>
              </a:rPr>
              <a:t>M=fix </a:t>
            </a:r>
            <a:r>
              <a:rPr lang="hu-HU" sz="2800" b="1" dirty="0">
                <a:latin typeface="Times New Roman" pitchFamily="18" charset="0"/>
              </a:rPr>
              <a:t>tényező hozadéki optimuma</a:t>
            </a:r>
          </a:p>
        </p:txBody>
      </p:sp>
      <p:sp>
        <p:nvSpPr>
          <p:cNvPr id="80932" name="Line 36"/>
          <p:cNvSpPr>
            <a:spLocks noChangeShapeType="1"/>
          </p:cNvSpPr>
          <p:nvPr/>
        </p:nvSpPr>
        <p:spPr bwMode="auto">
          <a:xfrm flipH="1" flipV="1">
            <a:off x="5181600" y="609600"/>
            <a:ext cx="9144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0933" name="Line 37"/>
          <p:cNvSpPr>
            <a:spLocks noChangeShapeType="1"/>
          </p:cNvSpPr>
          <p:nvPr/>
        </p:nvSpPr>
        <p:spPr bwMode="auto">
          <a:xfrm flipV="1">
            <a:off x="1066801" y="1117707"/>
            <a:ext cx="2857471" cy="918969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hu-HU"/>
          </a:p>
        </p:txBody>
      </p:sp>
      <p:sp>
        <p:nvSpPr>
          <p:cNvPr id="80934" name="Rectangle 38"/>
          <p:cNvSpPr>
            <a:spLocks noGrp="1" noChangeArrowheads="1"/>
          </p:cNvSpPr>
          <p:nvPr>
            <p:ph type="title"/>
          </p:nvPr>
        </p:nvSpPr>
        <p:spPr>
          <a:xfrm>
            <a:off x="723331" y="-25293"/>
            <a:ext cx="7809109" cy="128561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Parciális termelési függvény, Határ- és Átlagtermék (MP</a:t>
            </a:r>
            <a:r>
              <a:rPr lang="hu-HU" sz="2800" b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hu-H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AP</a:t>
            </a:r>
            <a:r>
              <a:rPr lang="hu-HU" sz="2800" b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</a:t>
            </a:r>
            <a:r>
              <a:rPr lang="hu-H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függvények összefüggései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725436" y="5143173"/>
            <a:ext cx="854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ε</a:t>
            </a:r>
            <a:r>
              <a:rPr lang="hu-HU" sz="1600" dirty="0" smtClean="0"/>
              <a:t>L</a:t>
            </a:r>
            <a:r>
              <a:rPr lang="hu-HU" sz="2400" dirty="0" smtClean="0"/>
              <a:t>=1</a:t>
            </a:r>
            <a:endParaRPr lang="hu-HU" sz="2800" dirty="0"/>
          </a:p>
        </p:txBody>
      </p: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30535" y="2487612"/>
            <a:ext cx="140335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1600" b="1" dirty="0">
                <a:solidFill>
                  <a:srgbClr val="00B050"/>
                </a:solidFill>
                <a:latin typeface="Times New Roman" pitchFamily="18" charset="0"/>
              </a:rPr>
              <a:t>I</a:t>
            </a:r>
            <a:r>
              <a:rPr lang="hu-HU" sz="1600" b="1" dirty="0" smtClean="0">
                <a:solidFill>
                  <a:srgbClr val="00B050"/>
                </a:solidFill>
                <a:latin typeface="Times New Roman" pitchFamily="18" charset="0"/>
              </a:rPr>
              <a:t>=Változó </a:t>
            </a:r>
            <a:r>
              <a:rPr lang="hu-HU" sz="1600" b="1" dirty="0">
                <a:solidFill>
                  <a:srgbClr val="00B050"/>
                </a:solidFill>
                <a:latin typeface="Times New Roman" pitchFamily="18" charset="0"/>
              </a:rPr>
              <a:t>tényező hozadéki </a:t>
            </a:r>
            <a:r>
              <a:rPr lang="hu-HU" sz="1600" b="1" dirty="0" smtClean="0">
                <a:solidFill>
                  <a:srgbClr val="00B050"/>
                </a:solidFill>
                <a:latin typeface="Times New Roman" pitchFamily="18" charset="0"/>
              </a:rPr>
              <a:t>maximuma</a:t>
            </a:r>
            <a:endParaRPr lang="hu-HU" sz="1600" b="1" dirty="0">
              <a:solidFill>
                <a:srgbClr val="00B05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0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0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8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5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2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80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nimBg="1"/>
      <p:bldP spid="80899" grpId="0" animBg="1"/>
      <p:bldP spid="80900" grpId="0" animBg="1"/>
      <p:bldP spid="80901" grpId="0" animBg="1"/>
      <p:bldP spid="80902" grpId="0" animBg="1"/>
      <p:bldP spid="80903" grpId="0" animBg="1"/>
      <p:bldP spid="80904" grpId="0" animBg="1"/>
      <p:bldP spid="80905" grpId="0" animBg="1"/>
      <p:bldP spid="80906" grpId="0" animBg="1"/>
      <p:bldP spid="80907" grpId="0" animBg="1"/>
      <p:bldP spid="80908" grpId="0" animBg="1"/>
      <p:bldP spid="80909" grpId="0" animBg="1"/>
      <p:bldP spid="80910" grpId="0" animBg="1"/>
      <p:bldP spid="80911" grpId="0" autoUpdateAnimBg="0"/>
      <p:bldP spid="80912" grpId="0" autoUpdateAnimBg="0"/>
      <p:bldP spid="80913" grpId="0" autoUpdateAnimBg="0"/>
      <p:bldP spid="80914" grpId="0" autoUpdateAnimBg="0"/>
      <p:bldP spid="80915" grpId="0" autoUpdateAnimBg="0"/>
      <p:bldP spid="80916" grpId="0" autoUpdateAnimBg="0"/>
      <p:bldP spid="80917" grpId="0" build="p" autoUpdateAnimBg="0" advAuto="0"/>
      <p:bldP spid="80918" grpId="0" autoUpdateAnimBg="0"/>
      <p:bldP spid="80919" grpId="0" autoUpdateAnimBg="0"/>
      <p:bldP spid="80920" grpId="0" autoUpdateAnimBg="0"/>
      <p:bldP spid="80921" grpId="0" autoUpdateAnimBg="0"/>
      <p:bldP spid="80922" grpId="0" autoUpdateAnimBg="0"/>
      <p:bldP spid="80923" grpId="0" build="p" autoUpdateAnimBg="0" advAuto="0"/>
      <p:bldP spid="80924" grpId="0" animBg="1"/>
      <p:bldP spid="80925" grpId="0" animBg="1"/>
      <p:bldP spid="80926" grpId="0" animBg="1"/>
      <p:bldP spid="80927" grpId="0" autoUpdateAnimBg="0"/>
      <p:bldP spid="80928" grpId="0" autoUpdateAnimBg="0"/>
      <p:bldP spid="80929" grpId="0" autoUpdateAnimBg="0"/>
      <p:bldP spid="80930" grpId="0" autoUpdateAnimBg="0"/>
      <p:bldP spid="80931" grpId="0" autoUpdateAnimBg="0"/>
      <p:bldP spid="80932" grpId="0" animBg="1"/>
      <p:bldP spid="80933" grpId="0" animBg="1"/>
      <p:bldP spid="80934" grpId="0" autoUpdateAnimBg="0"/>
      <p:bldP spid="4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solidFill>
                  <a:srgbClr val="CC0000"/>
                </a:solidFill>
                <a:latin typeface="Times New Roman" pitchFamily="18" charset="0"/>
              </a:rPr>
              <a:t>MP</a:t>
            </a:r>
            <a:r>
              <a:rPr lang="hu-HU" sz="3600" b="1" baseline="-25000" dirty="0" smtClean="0">
                <a:solidFill>
                  <a:srgbClr val="CC0000"/>
                </a:solidFill>
                <a:latin typeface="Times New Roman" pitchFamily="18" charset="0"/>
              </a:rPr>
              <a:t>L   </a:t>
            </a:r>
            <a:r>
              <a:rPr lang="hu-HU" sz="3600" b="1" dirty="0" smtClean="0">
                <a:solidFill>
                  <a:schemeClr val="accent2"/>
                </a:solidFill>
                <a:latin typeface="Times New Roman" pitchFamily="18" charset="0"/>
              </a:rPr>
              <a:t>maximumában metszi AP</a:t>
            </a:r>
            <a:r>
              <a:rPr lang="hu-HU" sz="3600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L –</a:t>
            </a:r>
            <a:r>
              <a:rPr lang="hu-HU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t</a:t>
            </a:r>
            <a:br>
              <a:rPr lang="hu-HU" b="1" baseline="-25000" dirty="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hu-HU" dirty="0" smtClean="0"/>
              <a:t>Bizonyítás (általánosan)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,        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hu-HU" dirty="0" smtClean="0"/>
                  <a:t>  szélsőértéke, ahol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u-HU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hu-HU" dirty="0" smtClean="0"/>
                  <a:t>=0,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hu-HU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hu-HU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hu-HU" dirty="0" smtClean="0"/>
                  <a:t>(x)</a:t>
                </a:r>
                <a:r>
                  <a:rPr lang="hu-HU" dirty="0" err="1" smtClean="0"/>
                  <a:t>x</a:t>
                </a:r>
                <a:r>
                  <a:rPr lang="hu-HU" dirty="0" smtClean="0"/>
                  <a:t>=f(x),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hu-HU" dirty="0" smtClean="0"/>
                  <a:t>(x)</a:t>
                </a: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1325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latin typeface="Arial" charset="0"/>
              </a:rPr>
              <a:t>Újra hosszú táv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>
                <a:latin typeface="Arial" charset="0"/>
              </a:rPr>
              <a:t>A termelési tényezők együttes (arányos) változása hogyan hat a termelésre</a:t>
            </a:r>
          </a:p>
          <a:p>
            <a:r>
              <a:rPr lang="hu-HU" dirty="0" smtClean="0">
                <a:latin typeface="Arial" charset="0"/>
              </a:rPr>
              <a:t>Skálahozadék, mérethozadék, volumenhozadék</a:t>
            </a:r>
          </a:p>
          <a:p>
            <a:r>
              <a:rPr lang="hu-HU" dirty="0" smtClean="0">
                <a:solidFill>
                  <a:srgbClr val="FF0000"/>
                </a:solidFill>
                <a:latin typeface="Arial" charset="0"/>
              </a:rPr>
              <a:t>Az üzemméret megválasztása!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48680"/>
            <a:ext cx="7772400" cy="216024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/>
              <a:t>Homogén termelési függvények</a:t>
            </a:r>
            <a:br>
              <a:rPr lang="hu-HU" sz="4000" b="1" dirty="0"/>
            </a:br>
            <a:endParaRPr lang="hu-HU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/>
            <a:r>
              <a:rPr lang="hu-HU" sz="3600" b="1" dirty="0" smtClean="0"/>
              <a:t>Ha a tényezők </a:t>
            </a:r>
            <a:r>
              <a:rPr lang="hu-HU" sz="3600" b="1" dirty="0" err="1" smtClean="0">
                <a:cs typeface="Times New Roman" pitchFamily="18" charset="0"/>
              </a:rPr>
              <a:t>λ-szorosára</a:t>
            </a:r>
            <a:r>
              <a:rPr lang="hu-HU" sz="3600" b="1" dirty="0" smtClean="0">
                <a:cs typeface="Times New Roman" pitchFamily="18" charset="0"/>
              </a:rPr>
              <a:t> nőnek Q hogyan változik</a:t>
            </a:r>
            <a:endParaRPr lang="hu-HU" sz="3600" b="1" dirty="0" smtClean="0"/>
          </a:p>
          <a:p>
            <a:pPr eaLnBrk="1" hangingPunct="1"/>
            <a:r>
              <a:rPr lang="hu-HU" sz="3600" b="1" dirty="0" smtClean="0"/>
              <a:t>Ha f(</a:t>
            </a:r>
            <a:r>
              <a:rPr lang="hu-HU" sz="3600" b="1" dirty="0" err="1" smtClean="0">
                <a:cs typeface="Times New Roman" pitchFamily="18" charset="0"/>
              </a:rPr>
              <a:t>λ</a:t>
            </a:r>
            <a:r>
              <a:rPr lang="hu-HU" sz="3600" b="1" dirty="0" err="1" smtClean="0"/>
              <a:t>K</a:t>
            </a:r>
            <a:r>
              <a:rPr lang="hu-HU" sz="3600" b="1" dirty="0" smtClean="0"/>
              <a:t>,</a:t>
            </a:r>
            <a:r>
              <a:rPr lang="hu-HU" sz="3600" b="1" dirty="0">
                <a:cs typeface="Times New Roman" pitchFamily="18" charset="0"/>
              </a:rPr>
              <a:t> </a:t>
            </a:r>
            <a:r>
              <a:rPr lang="hu-HU" sz="3600" b="1" dirty="0" err="1">
                <a:cs typeface="Times New Roman" pitchFamily="18" charset="0"/>
              </a:rPr>
              <a:t>λ</a:t>
            </a:r>
            <a:r>
              <a:rPr lang="hu-HU" sz="3600" b="1" dirty="0" err="1" smtClean="0"/>
              <a:t>L</a:t>
            </a:r>
            <a:r>
              <a:rPr lang="hu-HU" sz="3600" b="1" dirty="0" smtClean="0"/>
              <a:t>) akkor: </a:t>
            </a:r>
            <a:r>
              <a:rPr lang="hu-HU" sz="3600" b="1" dirty="0" err="1" smtClean="0"/>
              <a:t>Q</a:t>
            </a:r>
            <a:r>
              <a:rPr lang="hu-HU" sz="3600" b="1" dirty="0" err="1">
                <a:cs typeface="Times New Roman" pitchFamily="18" charset="0"/>
              </a:rPr>
              <a:t>λ</a:t>
            </a:r>
            <a:r>
              <a:rPr lang="hu-HU" sz="3600" b="1" baseline="30000" dirty="0" err="1" smtClean="0"/>
              <a:t>r</a:t>
            </a:r>
            <a:r>
              <a:rPr lang="hu-HU" sz="3600" b="1" dirty="0" smtClean="0"/>
              <a:t> , r=?, ahol r a homogenitás foka</a:t>
            </a:r>
          </a:p>
          <a:p>
            <a:pPr eaLnBrk="1" hangingPunct="1">
              <a:buFontTx/>
              <a:buNone/>
            </a:pPr>
            <a:r>
              <a:rPr lang="hu-HU" sz="3600" b="1" dirty="0" smtClean="0"/>
              <a:t>	</a:t>
            </a:r>
            <a:r>
              <a:rPr lang="hu-HU" sz="3600" b="1" dirty="0" smtClean="0">
                <a:solidFill>
                  <a:srgbClr val="CC0000"/>
                </a:solidFill>
                <a:cs typeface="Times New Roman" pitchFamily="18" charset="0"/>
              </a:rPr>
              <a:t>r</a:t>
            </a:r>
            <a:r>
              <a:rPr lang="hu-HU" sz="3600" b="1" dirty="0" smtClean="0">
                <a:solidFill>
                  <a:srgbClr val="CC0000"/>
                </a:solidFill>
              </a:rPr>
              <a:t>&gt;</a:t>
            </a:r>
            <a:r>
              <a:rPr lang="hu-HU" sz="3600" b="1" dirty="0" smtClean="0">
                <a:solidFill>
                  <a:srgbClr val="CC0000"/>
                </a:solidFill>
                <a:cs typeface="Times New Roman" pitchFamily="18" charset="0"/>
              </a:rPr>
              <a:t>1</a:t>
            </a:r>
            <a:r>
              <a:rPr lang="hu-HU" sz="3600" b="1" dirty="0" smtClean="0">
                <a:solidFill>
                  <a:srgbClr val="CC0000"/>
                </a:solidFill>
              </a:rPr>
              <a:t>, növekvő hozadék,</a:t>
            </a:r>
            <a:r>
              <a:rPr lang="hu-HU" sz="3600" b="1" dirty="0" smtClean="0"/>
              <a:t> pl.: Q=L</a:t>
            </a:r>
            <a:r>
              <a:rPr lang="hu-HU" sz="3600" b="1" baseline="30000" dirty="0" smtClean="0"/>
              <a:t>2</a:t>
            </a:r>
            <a:r>
              <a:rPr lang="hu-HU" sz="3600" b="1" baseline="-4000" dirty="0" smtClean="0"/>
              <a:t>*</a:t>
            </a:r>
            <a:r>
              <a:rPr lang="hu-HU" sz="3600" b="1" dirty="0" smtClean="0"/>
              <a:t>K</a:t>
            </a:r>
          </a:p>
          <a:p>
            <a:pPr eaLnBrk="1" hangingPunct="1">
              <a:buFontTx/>
              <a:buNone/>
            </a:pPr>
            <a:r>
              <a:rPr lang="hu-HU" sz="3600" b="1" dirty="0" smtClean="0"/>
              <a:t>	</a:t>
            </a:r>
            <a:r>
              <a:rPr lang="hu-HU" sz="3600" b="1" dirty="0" smtClean="0">
                <a:solidFill>
                  <a:srgbClr val="CC0000"/>
                </a:solidFill>
                <a:cs typeface="Times New Roman" pitchFamily="18" charset="0"/>
              </a:rPr>
              <a:t>r</a:t>
            </a:r>
            <a:r>
              <a:rPr lang="hu-HU" sz="3600" b="1" dirty="0" smtClean="0">
                <a:solidFill>
                  <a:srgbClr val="CC0000"/>
                </a:solidFill>
              </a:rPr>
              <a:t>=</a:t>
            </a:r>
            <a:r>
              <a:rPr lang="hu-HU" sz="3600" b="1" dirty="0" smtClean="0">
                <a:solidFill>
                  <a:srgbClr val="CC0000"/>
                </a:solidFill>
                <a:cs typeface="Times New Roman" pitchFamily="18" charset="0"/>
              </a:rPr>
              <a:t>1</a:t>
            </a:r>
            <a:r>
              <a:rPr lang="hu-HU" sz="3600" b="1" dirty="0" smtClean="0">
                <a:solidFill>
                  <a:srgbClr val="CC0000"/>
                </a:solidFill>
              </a:rPr>
              <a:t>, állandó hozadék,</a:t>
            </a:r>
            <a:r>
              <a:rPr lang="hu-HU" sz="3600" b="1" dirty="0" smtClean="0"/>
              <a:t> pl.: Q=(L</a:t>
            </a:r>
            <a:r>
              <a:rPr lang="hu-HU" sz="3600" b="1" baseline="-4000" dirty="0" smtClean="0"/>
              <a:t>*</a:t>
            </a:r>
            <a:r>
              <a:rPr lang="hu-HU" sz="3600" b="1" dirty="0" smtClean="0"/>
              <a:t>K)</a:t>
            </a:r>
            <a:r>
              <a:rPr lang="hu-HU" sz="3600" b="1" baseline="30000" dirty="0" smtClean="0"/>
              <a:t>1/2</a:t>
            </a:r>
          </a:p>
          <a:p>
            <a:pPr eaLnBrk="1" hangingPunct="1">
              <a:buFontTx/>
              <a:buNone/>
            </a:pPr>
            <a:r>
              <a:rPr lang="hu-HU" sz="3600" b="1" dirty="0" smtClean="0"/>
              <a:t>	</a:t>
            </a:r>
            <a:r>
              <a:rPr lang="hu-HU" sz="3600" b="1" dirty="0" smtClean="0">
                <a:solidFill>
                  <a:srgbClr val="CC0000"/>
                </a:solidFill>
                <a:cs typeface="Times New Roman" pitchFamily="18" charset="0"/>
              </a:rPr>
              <a:t>r</a:t>
            </a:r>
            <a:r>
              <a:rPr lang="hu-HU" sz="3600" b="1" dirty="0" smtClean="0">
                <a:solidFill>
                  <a:srgbClr val="CC0000"/>
                </a:solidFill>
              </a:rPr>
              <a:t>&lt;</a:t>
            </a:r>
            <a:r>
              <a:rPr lang="hu-HU" sz="3600" b="1" dirty="0" smtClean="0">
                <a:solidFill>
                  <a:srgbClr val="CC0000"/>
                </a:solidFill>
                <a:cs typeface="Times New Roman" pitchFamily="18" charset="0"/>
              </a:rPr>
              <a:t>1</a:t>
            </a:r>
            <a:r>
              <a:rPr lang="hu-HU" sz="3600" b="1" dirty="0" smtClean="0">
                <a:solidFill>
                  <a:srgbClr val="CC0000"/>
                </a:solidFill>
              </a:rPr>
              <a:t>, csökkenő hozadék,</a:t>
            </a:r>
            <a:r>
              <a:rPr lang="hu-HU" sz="3600" b="1" dirty="0" smtClean="0"/>
              <a:t> pl.: Q=(L</a:t>
            </a:r>
            <a:r>
              <a:rPr lang="hu-HU" sz="3600" b="1" baseline="-4000" dirty="0" smtClean="0"/>
              <a:t>*</a:t>
            </a:r>
            <a:r>
              <a:rPr lang="hu-HU" sz="3600" b="1" dirty="0" smtClean="0"/>
              <a:t>K)</a:t>
            </a:r>
            <a:r>
              <a:rPr lang="hu-HU" sz="3600" b="1" baseline="30000" dirty="0" smtClean="0"/>
              <a:t>1/4</a:t>
            </a:r>
          </a:p>
          <a:p>
            <a:pPr eaLnBrk="1" hangingPunct="1">
              <a:buFontTx/>
              <a:buNone/>
            </a:pPr>
            <a:endParaRPr lang="hu-HU" sz="3600" b="1" dirty="0" smtClean="0"/>
          </a:p>
          <a:p>
            <a:pPr eaLnBrk="1" hangingPunct="1">
              <a:buFontTx/>
              <a:buNone/>
            </a:pPr>
            <a:endParaRPr lang="hu-H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8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19" grpId="0" build="p" bldLvl="5" autoUpdateAnimBg="0" advAuto="12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err="1" smtClean="0"/>
              <a:t>Cobb-Douglash-</a:t>
            </a:r>
            <a:r>
              <a:rPr lang="hu-HU" sz="3600" dirty="0" smtClean="0"/>
              <a:t> típusú termelési függvény</a:t>
            </a:r>
            <a:endParaRPr lang="hu-H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Q=A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hu-HU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hu-HU" i="1" smtClean="0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hu-HU" dirty="0" smtClean="0"/>
                  <a:t>+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hu-HU" dirty="0" smtClean="0"/>
                  <a:t>=r</a:t>
                </a:r>
              </a:p>
              <a:p>
                <a:r>
                  <a:rPr lang="hu-HU" dirty="0"/>
                  <a:t>r</a:t>
                </a:r>
                <a:r>
                  <a:rPr lang="hu-HU" dirty="0" smtClean="0"/>
                  <a:t> a homogenitás foka</a:t>
                </a:r>
              </a:p>
              <a:p>
                <a:r>
                  <a:rPr lang="hu-HU" dirty="0" smtClean="0"/>
                  <a:t>Nem </a:t>
                </a:r>
                <a:r>
                  <a:rPr lang="hu-HU" dirty="0" err="1" smtClean="0"/>
                  <a:t>Cobb-Douglash-típusú</a:t>
                </a:r>
                <a:r>
                  <a:rPr lang="hu-HU" dirty="0" smtClean="0"/>
                  <a:t>, de homogén pl.</a:t>
                </a:r>
              </a:p>
              <a:p>
                <a:r>
                  <a:rPr lang="hu-HU" dirty="0" smtClean="0"/>
                  <a:t>Q=5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dirty="0" smtClean="0"/>
                  <a:t>+3KL+4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hu-HU" dirty="0" smtClean="0"/>
              </a:p>
              <a:p>
                <a:r>
                  <a:rPr lang="hu-HU" dirty="0" smtClean="0"/>
                  <a:t>Nem homogén pl.</a:t>
                </a:r>
              </a:p>
              <a:p>
                <a:r>
                  <a:rPr lang="hu-HU" dirty="0"/>
                  <a:t>Q=5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hu-HU" dirty="0"/>
                  <a:t>+3KL+4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07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107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4704"/>
            <a:ext cx="9361039" cy="4824536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467544" y="260648"/>
            <a:ext cx="80586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Az </a:t>
            </a:r>
            <a:r>
              <a:rPr lang="hu-HU" sz="3600" b="1" dirty="0" err="1" smtClean="0"/>
              <a:t>isoquantok</a:t>
            </a:r>
            <a:r>
              <a:rPr lang="hu-HU" sz="3600" b="1" dirty="0" smtClean="0"/>
              <a:t> levezetés a termelési</a:t>
            </a:r>
          </a:p>
          <a:p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6048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>
              <a:defRPr/>
            </a:pPr>
            <a:r>
              <a:rPr lang="hu-H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Újra hosszú táv</a:t>
            </a:r>
            <a:endParaRPr lang="hu-HU" dirty="0"/>
          </a:p>
        </p:txBody>
      </p:sp>
      <p:graphicFrame>
        <p:nvGraphicFramePr>
          <p:cNvPr id="4103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2173288" y="2020888"/>
          <a:ext cx="4795837" cy="368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r:id="rId3" imgW="4795242" imgH="3683496" progId="">
                  <p:embed/>
                </p:oleObj>
              </mc:Choice>
              <mc:Fallback>
                <p:oleObj r:id="rId3" imgW="4795242" imgH="3683496" progId="">
                  <p:embed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2020888"/>
                        <a:ext cx="4795837" cy="368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Szövegdoboz 2"/>
          <p:cNvSpPr txBox="1">
            <a:spLocks noChangeArrowheads="1"/>
          </p:cNvSpPr>
          <p:nvPr/>
        </p:nvSpPr>
        <p:spPr bwMode="auto">
          <a:xfrm>
            <a:off x="827088" y="1268413"/>
            <a:ext cx="429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b="1"/>
              <a:t>Isoquantok </a:t>
            </a:r>
            <a:r>
              <a:rPr lang="hu-HU" b="1"/>
              <a:t>(azonos termék görbék)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r>
              <a:rPr lang="hu-HU" sz="3600" smtClean="0"/>
              <a:t>q0, q1 és q2 az egyes vizsgált termelési szinteket jelöli</a:t>
            </a:r>
            <a:r>
              <a:rPr lang="hu-HU" smtClean="0"/>
              <a:t/>
            </a:r>
            <a:br>
              <a:rPr lang="hu-HU" smtClean="0"/>
            </a:br>
            <a:endParaRPr lang="hu-HU" smtClean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r>
              <a:rPr lang="hu-HU" dirty="0" smtClean="0"/>
              <a:t>Az origótól távolabb lévő </a:t>
            </a:r>
            <a:r>
              <a:rPr lang="hu-HU" dirty="0" err="1" smtClean="0"/>
              <a:t>isoquantok</a:t>
            </a:r>
            <a:r>
              <a:rPr lang="hu-HU" dirty="0" smtClean="0"/>
              <a:t> nagyobb termelési szintet jelentenek.</a:t>
            </a:r>
          </a:p>
          <a:p>
            <a:r>
              <a:rPr lang="hu-HU" dirty="0" smtClean="0"/>
              <a:t>a K, L koordinátarendszerbe végtelenül sok </a:t>
            </a:r>
            <a:r>
              <a:rPr lang="hu-HU" dirty="0" err="1" smtClean="0"/>
              <a:t>isoquant</a:t>
            </a:r>
            <a:r>
              <a:rPr lang="hu-HU" dirty="0" smtClean="0"/>
              <a:t> rajzolható be (folytonos t. </a:t>
            </a:r>
            <a:r>
              <a:rPr lang="hu-HU" dirty="0" err="1" smtClean="0"/>
              <a:t>fg</a:t>
            </a:r>
            <a:r>
              <a:rPr lang="hu-HU" dirty="0"/>
              <a:t>)</a:t>
            </a:r>
            <a:r>
              <a:rPr lang="hu-HU" dirty="0" smtClean="0"/>
              <a:t>.</a:t>
            </a:r>
          </a:p>
          <a:p>
            <a:r>
              <a:rPr lang="hu-HU" dirty="0" smtClean="0"/>
              <a:t>Az </a:t>
            </a:r>
            <a:r>
              <a:rPr lang="hu-HU" dirty="0" err="1" smtClean="0"/>
              <a:t>isoquantok</a:t>
            </a:r>
            <a:r>
              <a:rPr lang="hu-HU" dirty="0" smtClean="0"/>
              <a:t> nem metszhetik egymást.</a:t>
            </a:r>
          </a:p>
          <a:p>
            <a:r>
              <a:rPr lang="hu-HU" dirty="0" smtClean="0"/>
              <a:t>Az </a:t>
            </a:r>
            <a:r>
              <a:rPr lang="hu-HU" dirty="0" err="1" smtClean="0"/>
              <a:t>isoquantok</a:t>
            </a:r>
            <a:r>
              <a:rPr lang="hu-HU" dirty="0" smtClean="0"/>
              <a:t> negatív </a:t>
            </a:r>
            <a:r>
              <a:rPr lang="hu-HU" dirty="0" err="1" smtClean="0"/>
              <a:t>meredekségűek</a:t>
            </a:r>
            <a:r>
              <a:rPr lang="hu-HU" dirty="0" smtClean="0"/>
              <a:t> és visszahajló szakaszokat is tartalmazhatnak.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hu-HU" sz="3200" smtClean="0"/>
              <a:t>A gerincvonal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908050"/>
            <a:ext cx="4691062" cy="5218113"/>
          </a:xfrm>
        </p:spPr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isoquantok</a:t>
            </a:r>
            <a:r>
              <a:rPr lang="hu-HU" dirty="0" smtClean="0"/>
              <a:t> visszahajló szakaszait a negatív </a:t>
            </a:r>
            <a:r>
              <a:rPr lang="hu-HU" dirty="0" err="1" smtClean="0"/>
              <a:t>meredekségű</a:t>
            </a:r>
            <a:r>
              <a:rPr lang="hu-HU" dirty="0" smtClean="0"/>
              <a:t> szakaszoktól elválasztó határvonal a gerincvonal.</a:t>
            </a:r>
          </a:p>
          <a:p>
            <a:r>
              <a:rPr lang="hu-HU" dirty="0" smtClean="0"/>
              <a:t>A gerincvonalakon kívül valamelyik termelési tényező felhasználása túlzott.</a:t>
            </a:r>
          </a:p>
          <a:p>
            <a:r>
              <a:rPr lang="hu-HU" dirty="0" smtClean="0"/>
              <a:t>A releváns tartományban konvex </a:t>
            </a:r>
            <a:r>
              <a:rPr lang="hu-HU" dirty="0" err="1" smtClean="0"/>
              <a:t>isoquntok</a:t>
            </a:r>
            <a:r>
              <a:rPr lang="hu-HU" dirty="0" smtClean="0"/>
              <a:t> („jól viselkedő </a:t>
            </a:r>
            <a:r>
              <a:rPr lang="hu-HU" dirty="0" err="1" smtClean="0"/>
              <a:t>isoquantok</a:t>
            </a:r>
            <a:r>
              <a:rPr lang="hu-HU" dirty="0" smtClean="0"/>
              <a:t>”.</a:t>
            </a:r>
          </a:p>
        </p:txBody>
      </p:sp>
      <p:graphicFrame>
        <p:nvGraphicFramePr>
          <p:cNvPr id="5126" name="Object 6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862138"/>
          <a:ext cx="4211638" cy="323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r:id="rId3" imgW="4795242" imgH="3683496" progId="">
                  <p:embed/>
                </p:oleObj>
              </mc:Choice>
              <mc:Fallback>
                <p:oleObj r:id="rId3" imgW="4795242" imgH="3683496" progId="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62138"/>
                        <a:ext cx="4211638" cy="323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Technikai helyettesítési határráta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94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6963" y="3867896"/>
                <a:ext cx="9144000" cy="2514600"/>
              </a:xfrm>
            </p:spPr>
            <p:txBody>
              <a:bodyPr/>
              <a:lstStyle/>
              <a:p>
                <a:pPr eaLnBrk="1" hangingPunct="1"/>
                <a:r>
                  <a:rPr lang="hu-HU" b="1" dirty="0" smtClean="0"/>
                  <a:t>Diszkrét pontok: technikai helyettesítési ráta – RTS=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u-HU" b="1" dirty="0">
                            <a:latin typeface="Times New Roman" pitchFamily="18" charset="0"/>
                            <a:sym typeface="Symbol" pitchFamily="18" charset="2"/>
                          </a:rPr>
                          <m:t></m:t>
                        </m:r>
                        <m:r>
                          <m:rPr>
                            <m:nor/>
                          </m:rPr>
                          <a:rPr lang="hu-HU" b="1" dirty="0">
                            <a:latin typeface="Times New Roman" pitchFamily="18" charset="0"/>
                            <a:sym typeface="Symbol" pitchFamily="18" charset="2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hu-HU" b="1" dirty="0">
                            <a:latin typeface="Times New Roman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hu-HU" b="1" dirty="0" smtClean="0">
                            <a:latin typeface="Times New Roman" pitchFamily="18" charset="0"/>
                            <a:sym typeface="Symbol" pitchFamily="18" charset="2"/>
                          </a:rPr>
                          <m:t></m:t>
                        </m:r>
                        <m:r>
                          <m:rPr>
                            <m:nor/>
                          </m:rPr>
                          <a:rPr lang="hu-HU" b="1" i="0" dirty="0" smtClean="0">
                            <a:latin typeface="Times New Roman" pitchFamily="18" charset="0"/>
                            <a:sym typeface="Symbol" pitchFamily="18" charset="2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hu-HU" b="1" dirty="0">
                            <a:latin typeface="Times New Roman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hu-HU" b="1" dirty="0" smtClean="0"/>
              </a:p>
              <a:p>
                <a:pPr eaLnBrk="1" hangingPunct="1"/>
                <a:r>
                  <a:rPr lang="hu-HU" b="1" dirty="0" smtClean="0"/>
                  <a:t>Folytonos elmozdulás: technikai helyettesítési határráta – MRTS=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u-HU" b="1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hu-HU" b="1" dirty="0">
                            <a:latin typeface="Times New Roman" pitchFamily="18" charset="0"/>
                            <a:sym typeface="Symbol" pitchFamily="18" charset="2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hu-HU" b="1" dirty="0">
                            <a:latin typeface="Times New Roman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hu-HU" b="1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hu-HU" b="1" dirty="0">
                            <a:latin typeface="Times New Roman" pitchFamily="18" charset="0"/>
                            <a:sym typeface="Symbol" pitchFamily="18" charset="2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hu-HU" b="1" dirty="0">
                            <a:latin typeface="Times New Roman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hu-HU" b="1" dirty="0" smtClean="0"/>
              </a:p>
            </p:txBody>
          </p:sp>
        </mc:Choice>
        <mc:Fallback xmlns="">
          <p:sp>
            <p:nvSpPr>
              <p:cNvPr id="829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963" y="3867896"/>
                <a:ext cx="9144000" cy="2514600"/>
              </a:xfrm>
              <a:blipFill rotWithShape="0">
                <a:blip r:embed="rId2"/>
                <a:stretch>
                  <a:fillRect l="-1533" t="-3148" b="-128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948" name="Line 4"/>
          <p:cNvSpPr>
            <a:spLocks noChangeShapeType="1"/>
          </p:cNvSpPr>
          <p:nvPr/>
        </p:nvSpPr>
        <p:spPr bwMode="auto">
          <a:xfrm flipV="1">
            <a:off x="1371600" y="1143000"/>
            <a:ext cx="0" cy="2667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1371600" y="3810000"/>
            <a:ext cx="563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950" name="Arc 6"/>
          <p:cNvSpPr>
            <a:spLocks/>
          </p:cNvSpPr>
          <p:nvPr/>
        </p:nvSpPr>
        <p:spPr bwMode="auto">
          <a:xfrm rot="-10705013">
            <a:off x="2209800" y="1295400"/>
            <a:ext cx="3505200" cy="2209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2286000" y="175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38100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2362200" y="1828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3886200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1371600" y="182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1447800" y="3200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990600" y="1143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K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6934200" y="3733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2438400" y="1447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A</a:t>
            </a:r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3886200" y="2819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B</a:t>
            </a:r>
          </a:p>
        </p:txBody>
      </p:sp>
      <p:sp>
        <p:nvSpPr>
          <p:cNvPr id="82961" name="AutoShape 17"/>
          <p:cNvSpPr>
            <a:spLocks/>
          </p:cNvSpPr>
          <p:nvPr/>
        </p:nvSpPr>
        <p:spPr bwMode="auto">
          <a:xfrm>
            <a:off x="2133600" y="1828800"/>
            <a:ext cx="152400" cy="1371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62" name="AutoShape 18"/>
          <p:cNvSpPr>
            <a:spLocks/>
          </p:cNvSpPr>
          <p:nvPr/>
        </p:nvSpPr>
        <p:spPr bwMode="auto">
          <a:xfrm rot="-5318840">
            <a:off x="2973388" y="2587625"/>
            <a:ext cx="304800" cy="1527175"/>
          </a:xfrm>
          <a:prstGeom prst="leftBrace">
            <a:avLst>
              <a:gd name="adj1" fmla="val 4175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63" name="Text Box 19"/>
          <p:cNvSpPr txBox="1">
            <a:spLocks noChangeArrowheads="1"/>
          </p:cNvSpPr>
          <p:nvPr/>
        </p:nvSpPr>
        <p:spPr bwMode="auto">
          <a:xfrm>
            <a:off x="1600200" y="228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>
                <a:latin typeface="Times New Roman" pitchFamily="18" charset="0"/>
                <a:sym typeface="Symbol" pitchFamily="18" charset="2"/>
              </a:rPr>
              <a:t>K</a:t>
            </a:r>
            <a:endParaRPr lang="hu-HU" sz="2400" b="1" dirty="0">
              <a:latin typeface="Times New Roman" pitchFamily="18" charset="0"/>
            </a:endParaRPr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289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  <a:sym typeface="Symbol" pitchFamily="18" charset="2"/>
              </a:rPr>
              <a:t>L</a:t>
            </a:r>
            <a:endParaRPr lang="hu-HU" sz="2400" b="1">
              <a:latin typeface="Times New Roman" pitchFamily="18" charset="0"/>
            </a:endParaRPr>
          </a:p>
        </p:txBody>
      </p:sp>
      <p:sp>
        <p:nvSpPr>
          <p:cNvPr id="82966" name="Oval 22"/>
          <p:cNvSpPr>
            <a:spLocks noChangeArrowheads="1"/>
          </p:cNvSpPr>
          <p:nvPr/>
        </p:nvSpPr>
        <p:spPr bwMode="auto">
          <a:xfrm>
            <a:off x="2286000" y="31242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1965325" y="31242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2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2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5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26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70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475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480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48500"/>
                            </p:stCondLst>
                            <p:childTnLst>
                              <p:par>
                                <p:cTn id="9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490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309500"/>
                            </p:stCondLst>
                            <p:childTnLst>
                              <p:par>
                                <p:cTn id="10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2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100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705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build="p" bldLvl="5" autoUpdateAnimBg="0" advAuto="60000"/>
      <p:bldP spid="82948" grpId="0" animBg="1"/>
      <p:bldP spid="82949" grpId="0" animBg="1"/>
      <p:bldP spid="82950" grpId="0" animBg="1"/>
      <p:bldP spid="82951" grpId="0" animBg="1"/>
      <p:bldP spid="82952" grpId="0" animBg="1"/>
      <p:bldP spid="82953" grpId="0" animBg="1"/>
      <p:bldP spid="82954" grpId="0" animBg="1"/>
      <p:bldP spid="82955" grpId="0" animBg="1"/>
      <p:bldP spid="82956" grpId="0" animBg="1"/>
      <p:bldP spid="82957" grpId="0" autoUpdateAnimBg="0"/>
      <p:bldP spid="82958" grpId="0" autoUpdateAnimBg="0"/>
      <p:bldP spid="82959" grpId="0" autoUpdateAnimBg="0"/>
      <p:bldP spid="82960" grpId="0" autoUpdateAnimBg="0"/>
      <p:bldP spid="82961" grpId="0" animBg="1"/>
      <p:bldP spid="82962" grpId="0" animBg="1"/>
      <p:bldP spid="82963" grpId="0" autoUpdateAnimBg="0"/>
      <p:bldP spid="82964" grpId="0" build="p" autoUpdateAnimBg="0" advAuto="0"/>
      <p:bldP spid="82966" grpId="0" animBg="1"/>
      <p:bldP spid="8296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Profit függvény általánosan</a:t>
            </a: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∏=TR-TC</a:t>
            </a:r>
          </a:p>
          <a:p>
            <a:r>
              <a:rPr lang="hu-HU" smtClean="0"/>
              <a:t>TR=QP – a piaci forma határozza meg</a:t>
            </a:r>
          </a:p>
          <a:p>
            <a:r>
              <a:rPr lang="hu-HU" smtClean="0"/>
              <a:t>TC – a technológia és a termelési tényezők ára határozza meg</a:t>
            </a:r>
          </a:p>
          <a:p>
            <a:r>
              <a:rPr lang="hu-HU" smtClean="0"/>
              <a:t>A technológiát a termelési függvény mutatja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Mitől függ a helyettesítés?</a:t>
            </a:r>
          </a:p>
        </p:txBody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>
                <a:latin typeface="Arial" charset="0"/>
              </a:rPr>
              <a:t>MPK*</a:t>
            </a:r>
            <a:r>
              <a:rPr lang="hu-HU" b="1" dirty="0" err="1" smtClean="0">
                <a:latin typeface="Arial" charset="0"/>
              </a:rPr>
              <a:t>dK</a:t>
            </a:r>
            <a:r>
              <a:rPr lang="hu-HU" b="1" dirty="0" smtClean="0">
                <a:latin typeface="Arial" charset="0"/>
              </a:rPr>
              <a:t>+MPL*</a:t>
            </a:r>
            <a:r>
              <a:rPr lang="hu-HU" b="1" dirty="0" err="1" smtClean="0">
                <a:latin typeface="Arial" charset="0"/>
              </a:rPr>
              <a:t>dL</a:t>
            </a:r>
            <a:r>
              <a:rPr lang="hu-HU" b="1" dirty="0" smtClean="0">
                <a:latin typeface="Arial" charset="0"/>
              </a:rPr>
              <a:t>=0</a:t>
            </a:r>
          </a:p>
          <a:p>
            <a:endParaRPr lang="hu-HU" b="1" dirty="0" smtClean="0">
              <a:latin typeface="Arial" charset="0"/>
            </a:endParaRPr>
          </a:p>
          <a:p>
            <a:r>
              <a:rPr lang="hu-HU" b="1" dirty="0" smtClean="0">
                <a:latin typeface="Arial" charset="0"/>
              </a:rPr>
              <a:t>MRTS=</a:t>
            </a:r>
          </a:p>
          <a:p>
            <a:endParaRPr lang="hu-HU" b="1" dirty="0" smtClean="0">
              <a:latin typeface="Arial" charset="0"/>
            </a:endParaRPr>
          </a:p>
        </p:txBody>
      </p:sp>
      <p:graphicFrame>
        <p:nvGraphicFramePr>
          <p:cNvPr id="921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701197"/>
              </p:ext>
            </p:extLst>
          </p:nvPr>
        </p:nvGraphicFramePr>
        <p:xfrm>
          <a:off x="2411412" y="2153079"/>
          <a:ext cx="3184169" cy="1866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1" name="Egyenlet" r:id="rId3" imgW="736560" imgH="431640" progId="Equation.3">
                  <p:embed/>
                </p:oleObj>
              </mc:Choice>
              <mc:Fallback>
                <p:oleObj name="Egyenlet" r:id="rId3" imgW="73656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2" y="2153079"/>
                        <a:ext cx="3184169" cy="1866472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Speciális </a:t>
            </a:r>
            <a:r>
              <a:rPr lang="hu-HU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isoquantok</a:t>
            </a:r>
            <a:endParaRPr lang="hu-HU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pPr eaLnBrk="1" hangingPunct="1"/>
            <a:r>
              <a:rPr lang="hu-HU" sz="3600" b="1" smtClean="0"/>
              <a:t>Tökéletes helyettesítés </a:t>
            </a:r>
            <a:r>
              <a:rPr lang="hu-HU" b="1" smtClean="0"/>
              <a:t>(MRTS=állandó)</a:t>
            </a: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 flipV="1">
            <a:off x="4114800" y="16764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4114800" y="320040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4343400" y="2286000"/>
            <a:ext cx="1676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4495800" y="1981200"/>
            <a:ext cx="2057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4343400" y="2667000"/>
            <a:ext cx="1219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3733800" y="1600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K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7086600" y="2971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6172200" y="2209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isoquantok</a:t>
            </a:r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 flipV="1">
            <a:off x="1447800" y="48768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>
            <a:off x="1447800" y="66294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>
            <a:off x="1905000" y="5181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>
            <a:off x="1905000" y="62484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2286000" y="51816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2286000" y="5943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2590800" y="5181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2590800" y="5638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 flipV="1">
            <a:off x="1447800" y="5105400"/>
            <a:ext cx="1752600" cy="1524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89" name="Oval 21"/>
          <p:cNvSpPr>
            <a:spLocks noChangeArrowheads="1"/>
          </p:cNvSpPr>
          <p:nvPr/>
        </p:nvSpPr>
        <p:spPr bwMode="auto">
          <a:xfrm flipH="1">
            <a:off x="2286000" y="58674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83990" name="Oval 22"/>
          <p:cNvSpPr>
            <a:spLocks noChangeArrowheads="1"/>
          </p:cNvSpPr>
          <p:nvPr/>
        </p:nvSpPr>
        <p:spPr bwMode="auto">
          <a:xfrm>
            <a:off x="1905000" y="61722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3991" name="Oval 23"/>
          <p:cNvSpPr>
            <a:spLocks noChangeArrowheads="1"/>
          </p:cNvSpPr>
          <p:nvPr/>
        </p:nvSpPr>
        <p:spPr bwMode="auto">
          <a:xfrm>
            <a:off x="2590800" y="55626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1066800" y="4800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K</a:t>
            </a:r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4038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3276600" y="5410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isoquantok</a:t>
            </a:r>
          </a:p>
        </p:txBody>
      </p:sp>
      <p:sp>
        <p:nvSpPr>
          <p:cNvPr id="83995" name="Line 27"/>
          <p:cNvSpPr>
            <a:spLocks noChangeShapeType="1"/>
          </p:cNvSpPr>
          <p:nvPr/>
        </p:nvSpPr>
        <p:spPr bwMode="auto">
          <a:xfrm>
            <a:off x="1447800" y="6248400"/>
            <a:ext cx="457200" cy="0"/>
          </a:xfrm>
          <a:prstGeom prst="line">
            <a:avLst/>
          </a:prstGeom>
          <a:noFill/>
          <a:ln w="19050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96" name="Line 28"/>
          <p:cNvSpPr>
            <a:spLocks noChangeShapeType="1"/>
          </p:cNvSpPr>
          <p:nvPr/>
        </p:nvSpPr>
        <p:spPr bwMode="auto">
          <a:xfrm>
            <a:off x="1905000" y="6248400"/>
            <a:ext cx="0" cy="381000"/>
          </a:xfrm>
          <a:prstGeom prst="line">
            <a:avLst/>
          </a:prstGeom>
          <a:noFill/>
          <a:ln w="19050" cap="rnd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>
            <a:off x="2286000" y="5943600"/>
            <a:ext cx="0" cy="685800"/>
          </a:xfrm>
          <a:prstGeom prst="line">
            <a:avLst/>
          </a:prstGeom>
          <a:noFill/>
          <a:ln w="19050" cap="rnd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 flipH="1">
            <a:off x="1447800" y="5943600"/>
            <a:ext cx="838200" cy="0"/>
          </a:xfrm>
          <a:prstGeom prst="line">
            <a:avLst/>
          </a:prstGeom>
          <a:noFill/>
          <a:ln w="19050" cap="rnd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3999" name="Line 31"/>
          <p:cNvSpPr>
            <a:spLocks noChangeShapeType="1"/>
          </p:cNvSpPr>
          <p:nvPr/>
        </p:nvSpPr>
        <p:spPr bwMode="auto">
          <a:xfrm flipH="1">
            <a:off x="1447800" y="5638800"/>
            <a:ext cx="1143000" cy="0"/>
          </a:xfrm>
          <a:prstGeom prst="line">
            <a:avLst/>
          </a:prstGeom>
          <a:noFill/>
          <a:ln w="19050" cap="rnd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4000" name="Line 32"/>
          <p:cNvSpPr>
            <a:spLocks noChangeShapeType="1"/>
          </p:cNvSpPr>
          <p:nvPr/>
        </p:nvSpPr>
        <p:spPr bwMode="auto">
          <a:xfrm>
            <a:off x="2590800" y="5638800"/>
            <a:ext cx="0" cy="990600"/>
          </a:xfrm>
          <a:prstGeom prst="line">
            <a:avLst/>
          </a:prstGeom>
          <a:noFill/>
          <a:ln w="19050" cap="rnd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0" y="3505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hu-HU" sz="3600" b="1" dirty="0">
                <a:latin typeface="Times New Roman" pitchFamily="18" charset="0"/>
              </a:rPr>
              <a:t>Tökéletes kiegészítés</a:t>
            </a:r>
            <a:r>
              <a:rPr lang="hu-HU" sz="3200" b="1" dirty="0">
                <a:latin typeface="Times New Roman" pitchFamily="18" charset="0"/>
              </a:rPr>
              <a:t>(</a:t>
            </a:r>
            <a:r>
              <a:rPr lang="hu-HU" sz="3200" b="1" dirty="0" err="1">
                <a:latin typeface="Times New Roman" pitchFamily="18" charset="0"/>
              </a:rPr>
              <a:t>Leontief</a:t>
            </a:r>
            <a:r>
              <a:rPr lang="hu-HU" sz="3200" b="1" dirty="0">
                <a:latin typeface="Times New Roman" pitchFamily="18" charset="0"/>
              </a:rPr>
              <a:t> termelési </a:t>
            </a:r>
            <a:r>
              <a:rPr lang="hu-HU" sz="3200" b="1" dirty="0" err="1">
                <a:latin typeface="Times New Roman" pitchFamily="18" charset="0"/>
              </a:rPr>
              <a:t>fg</a:t>
            </a:r>
            <a:r>
              <a:rPr lang="hu-HU" sz="3200" b="1" dirty="0">
                <a:latin typeface="Times New Roman" pitchFamily="18" charset="0"/>
              </a:rPr>
              <a:t>.)</a:t>
            </a:r>
            <a:endParaRPr lang="hu-HU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3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3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68500"/>
                            </p:stCondLst>
                            <p:childTnLst>
                              <p:par>
                                <p:cTn id="1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69000"/>
                            </p:stCondLst>
                            <p:childTnLst>
                              <p:par>
                                <p:cTn id="1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69500"/>
                            </p:stCondLst>
                            <p:childTnLst>
                              <p:par>
                                <p:cTn id="1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70000"/>
                            </p:stCondLst>
                            <p:childTnLst>
                              <p:par>
                                <p:cTn id="1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3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3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70500"/>
                            </p:stCondLst>
                            <p:childTnLst>
                              <p:par>
                                <p:cTn id="1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4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4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build="p" bldLvl="5" autoUpdateAnimBg="0" advAuto="10000"/>
      <p:bldP spid="83972" grpId="0" animBg="1"/>
      <p:bldP spid="83973" grpId="0" animBg="1"/>
      <p:bldP spid="83974" grpId="0" animBg="1"/>
      <p:bldP spid="83975" grpId="0" animBg="1"/>
      <p:bldP spid="83976" grpId="0" animBg="1"/>
      <p:bldP spid="83977" grpId="0" autoUpdateAnimBg="0"/>
      <p:bldP spid="83978" grpId="0" autoUpdateAnimBg="0"/>
      <p:bldP spid="83979" grpId="0" autoUpdateAnimBg="0"/>
      <p:bldP spid="83980" grpId="0" animBg="1"/>
      <p:bldP spid="83981" grpId="0" animBg="1"/>
      <p:bldP spid="83982" grpId="0" animBg="1"/>
      <p:bldP spid="83983" grpId="0" animBg="1"/>
      <p:bldP spid="83984" grpId="0" animBg="1"/>
      <p:bldP spid="83985" grpId="0" animBg="1"/>
      <p:bldP spid="83986" grpId="0" animBg="1"/>
      <p:bldP spid="83987" grpId="0" animBg="1"/>
      <p:bldP spid="83988" grpId="0" animBg="1"/>
      <p:bldP spid="83989" grpId="0" animBg="1"/>
      <p:bldP spid="83990" grpId="0" animBg="1"/>
      <p:bldP spid="83991" grpId="0" animBg="1"/>
      <p:bldP spid="83992" grpId="0" autoUpdateAnimBg="0"/>
      <p:bldP spid="83993" grpId="0" autoUpdateAnimBg="0"/>
      <p:bldP spid="83994" grpId="0" autoUpdateAnimBg="0"/>
      <p:bldP spid="83995" grpId="0" animBg="1"/>
      <p:bldP spid="83996" grpId="0" animBg="1"/>
      <p:bldP spid="83997" grpId="0" animBg="1"/>
      <p:bldP spid="83998" grpId="0" animBg="1"/>
      <p:bldP spid="83999" grpId="0" animBg="1"/>
      <p:bldP spid="84000" grpId="0" animBg="1"/>
      <p:bldP spid="8400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b="1" dirty="0" err="1">
                <a:latin typeface="Times New Roman" pitchFamily="18" charset="0"/>
              </a:rPr>
              <a:t>Leontief</a:t>
            </a:r>
            <a:r>
              <a:rPr lang="hu-HU" b="1" dirty="0">
                <a:latin typeface="Times New Roman" pitchFamily="18" charset="0"/>
              </a:rPr>
              <a:t> termelési </a:t>
            </a:r>
            <a:r>
              <a:rPr lang="hu-HU" b="1" dirty="0" smtClean="0">
                <a:latin typeface="Times New Roman" pitchFamily="18" charset="0"/>
              </a:rPr>
              <a:t>függvény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𝑀𝐼𝑁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𝑎𝐾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𝑏𝐿</m:t>
                    </m:r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u-HU" sz="3600" dirty="0" smtClean="0"/>
              </a:p>
              <a:p>
                <a:endParaRPr lang="hu-HU" sz="3600" dirty="0"/>
              </a:p>
              <a:p>
                <a:r>
                  <a:rPr lang="hu-HU" sz="3600" dirty="0" smtClean="0"/>
                  <a:t>Q=</a:t>
                </a:r>
                <a:r>
                  <a:rPr lang="hu-HU" sz="3600" dirty="0" err="1" smtClean="0"/>
                  <a:t>aK</a:t>
                </a:r>
                <a:r>
                  <a:rPr lang="hu-HU" sz="3600" dirty="0" smtClean="0"/>
                  <a:t>		</a:t>
                </a:r>
                <a:r>
                  <a:rPr lang="hu-HU" sz="3600" dirty="0" err="1" smtClean="0"/>
                  <a:t>Q</a:t>
                </a:r>
                <a:r>
                  <a:rPr lang="hu-HU" sz="3600" dirty="0" smtClean="0"/>
                  <a:t>=</a:t>
                </a:r>
                <a:r>
                  <a:rPr lang="hu-HU" sz="3600" dirty="0" err="1" smtClean="0"/>
                  <a:t>bL</a:t>
                </a:r>
                <a:endParaRPr lang="hu-HU" sz="3600" dirty="0" smtClean="0"/>
              </a:p>
              <a:p>
                <a:endParaRPr lang="hu-HU" sz="36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hu-HU" sz="36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6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hu-HU" sz="36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hu-HU" sz="3600" dirty="0" smtClean="0"/>
                  <a:t>= konstans</a:t>
                </a:r>
                <a:endParaRPr lang="hu-HU" sz="36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0"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74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törtvonalú isoquant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 flipV="1">
            <a:off x="1066800" y="16002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V="1">
            <a:off x="1066800" y="4953000"/>
            <a:ext cx="487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1752600" y="1676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752600" y="2667000"/>
            <a:ext cx="6858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2438400" y="3810000"/>
            <a:ext cx="1981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V="1">
            <a:off x="4419600" y="4267200"/>
            <a:ext cx="1447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5001" name="Oval 9"/>
          <p:cNvSpPr>
            <a:spLocks noChangeArrowheads="1"/>
          </p:cNvSpPr>
          <p:nvPr/>
        </p:nvSpPr>
        <p:spPr bwMode="auto">
          <a:xfrm>
            <a:off x="1752600" y="25908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2438400" y="37338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5003" name="Oval 11"/>
          <p:cNvSpPr>
            <a:spLocks noChangeArrowheads="1"/>
          </p:cNvSpPr>
          <p:nvPr/>
        </p:nvSpPr>
        <p:spPr bwMode="auto">
          <a:xfrm>
            <a:off x="4419600" y="42672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V="1">
            <a:off x="1066800" y="1371600"/>
            <a:ext cx="1143000" cy="358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 flipV="1">
            <a:off x="1066800" y="2286000"/>
            <a:ext cx="3124200" cy="2667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 flipV="1">
            <a:off x="1066800" y="4038600"/>
            <a:ext cx="49530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609600" y="1447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K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58674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1371600" y="236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2590800" y="3505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4419600" y="4267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2209800" y="1295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E</a:t>
            </a:r>
            <a:r>
              <a:rPr lang="hu-HU" sz="2400" b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4267200" y="1981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E</a:t>
            </a:r>
            <a:r>
              <a:rPr lang="hu-HU" sz="2400" b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6019800" y="3657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E</a:t>
            </a:r>
            <a:r>
              <a:rPr lang="hu-HU" sz="2400" b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2667000" y="11430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skálaegyenesek:                                   adott tényezőarány– adott technológia </a:t>
            </a: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381000" y="54102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u-HU" sz="3200" b="1">
                <a:latin typeface="Times New Roman" pitchFamily="18" charset="0"/>
              </a:rPr>
              <a:t>Technológiák helyettesíthetősége (A-B és B-C)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 animBg="1"/>
      <p:bldP spid="84996" grpId="0" animBg="1"/>
      <p:bldP spid="84997" grpId="0" animBg="1"/>
      <p:bldP spid="84998" grpId="0" animBg="1"/>
      <p:bldP spid="84999" grpId="0" animBg="1"/>
      <p:bldP spid="85000" grpId="0" animBg="1"/>
      <p:bldP spid="85001" grpId="0" animBg="1"/>
      <p:bldP spid="85002" grpId="0" animBg="1"/>
      <p:bldP spid="85003" grpId="0" animBg="1"/>
      <p:bldP spid="85004" grpId="0" animBg="1"/>
      <p:bldP spid="85005" grpId="0" animBg="1"/>
      <p:bldP spid="85006" grpId="0" animBg="1"/>
      <p:bldP spid="85007" grpId="0" autoUpdateAnimBg="0"/>
      <p:bldP spid="85008" grpId="0" autoUpdateAnimBg="0"/>
      <p:bldP spid="85009" grpId="0" autoUpdateAnimBg="0"/>
      <p:bldP spid="85010" grpId="0" autoUpdateAnimBg="0"/>
      <p:bldP spid="85011" grpId="0" autoUpdateAnimBg="0"/>
      <p:bldP spid="85012" grpId="0" autoUpdateAnimBg="0"/>
      <p:bldP spid="85013" grpId="0" autoUpdateAnimBg="0"/>
      <p:bldP spid="85014" grpId="0" autoUpdateAnimBg="0"/>
      <p:bldP spid="85015" grpId="0" build="p" autoUpdateAnimBg="0"/>
      <p:bldP spid="85016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Költségkorlát, </a:t>
            </a:r>
            <a:r>
              <a:rPr lang="hu-HU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isocost</a:t>
            </a:r>
            <a:r>
              <a:rPr lang="hu-H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egyenes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96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u-HU" sz="3600" b="1" dirty="0" smtClean="0">
                <a:latin typeface="Times New Roman" pitchFamily="18" charset="0"/>
              </a:rPr>
              <a:t>Tényezőárak</a:t>
            </a:r>
            <a:endParaRPr lang="hu-HU" sz="36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sz="3600" b="1" dirty="0" smtClean="0">
                <a:latin typeface="Times New Roman" pitchFamily="18" charset="0"/>
              </a:rPr>
              <a:t>Összköltség</a:t>
            </a:r>
            <a:endParaRPr lang="hu-HU" sz="3600" b="1" dirty="0">
              <a:latin typeface="Times New Roman" pitchFamily="18" charset="0"/>
            </a:endParaRP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 flipV="1">
            <a:off x="1295400" y="2819400"/>
            <a:ext cx="0" cy="3276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>
            <a:off x="1295400" y="6096000"/>
            <a:ext cx="571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1295400" y="3505200"/>
            <a:ext cx="46482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609600" y="2743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K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6934200" y="5867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L</a:t>
            </a:r>
            <a:endParaRPr lang="hu-HU" sz="2800" b="1" baseline="-25000">
              <a:latin typeface="Times New Roman" pitchFamily="18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112713" y="3284538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TC/</a:t>
            </a:r>
            <a:r>
              <a:rPr lang="hu-HU" sz="2800" b="1"/>
              <a:t>p</a:t>
            </a:r>
            <a:r>
              <a:rPr lang="hu-HU" sz="2800" b="1" baseline="-25000"/>
              <a:t>K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5292725" y="6096000"/>
            <a:ext cx="1336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TC/p</a:t>
            </a:r>
            <a:r>
              <a:rPr lang="hu-HU" sz="2800" b="1" baseline="-25000">
                <a:latin typeface="Times New Roman" pitchFamily="18" charset="0"/>
              </a:rPr>
              <a:t>L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2971800" y="33528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600" b="1">
                <a:latin typeface="Times New Roman" pitchFamily="18" charset="0"/>
              </a:rPr>
              <a:t>TC=p</a:t>
            </a:r>
            <a:r>
              <a:rPr lang="hu-HU" sz="3600" b="1" baseline="-25000">
                <a:latin typeface="Times New Roman" pitchFamily="18" charset="0"/>
              </a:rPr>
              <a:t>L</a:t>
            </a:r>
            <a:r>
              <a:rPr lang="hu-HU" sz="3600" b="1">
                <a:latin typeface="Times New Roman" pitchFamily="18" charset="0"/>
              </a:rPr>
              <a:t>L+p</a:t>
            </a:r>
            <a:r>
              <a:rPr lang="hu-HU" sz="3600" b="1" baseline="-25000">
                <a:latin typeface="Times New Roman" pitchFamily="18" charset="0"/>
              </a:rPr>
              <a:t>K</a:t>
            </a:r>
            <a:r>
              <a:rPr lang="hu-HU" sz="3600" b="1">
                <a:latin typeface="Times New Roman" pitchFamily="18" charset="0"/>
              </a:rPr>
              <a:t>K</a:t>
            </a:r>
            <a:endParaRPr lang="hu-HU" sz="3600" b="1" baseline="-25000">
              <a:latin typeface="Times New Roman" pitchFamily="18" charset="0"/>
            </a:endParaRPr>
          </a:p>
        </p:txBody>
      </p:sp>
      <p:sp>
        <p:nvSpPr>
          <p:cNvPr id="94220" name="AutoShape 12" descr="Vastag átlós felfelé"/>
          <p:cNvSpPr>
            <a:spLocks noChangeArrowheads="1"/>
          </p:cNvSpPr>
          <p:nvPr/>
        </p:nvSpPr>
        <p:spPr bwMode="auto">
          <a:xfrm>
            <a:off x="1295400" y="3505200"/>
            <a:ext cx="4648200" cy="2590800"/>
          </a:xfrm>
          <a:prstGeom prst="rtTriangle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4109291" y="1700808"/>
                <a:ext cx="3967908" cy="7893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hu-HU" sz="3200" b="1" dirty="0" smtClean="0"/>
                  <a:t>K=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1" i="1" smtClean="0">
                            <a:latin typeface="Cambria Math" panose="02040503050406030204" pitchFamily="18" charset="0"/>
                          </a:rPr>
                          <m:t>𝑻𝑪</m:t>
                        </m:r>
                      </m:num>
                      <m:den>
                        <m:sSub>
                          <m:sSubPr>
                            <m:ctrlP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hu-HU" sz="3200" b="1" i="1" smtClean="0">
                                <a:latin typeface="Cambria Math" panose="02040503050406030204" pitchFamily="18" charset="0"/>
                              </a:rPr>
                              <m:t>𝑲</m:t>
                            </m:r>
                          </m:sub>
                        </m:sSub>
                      </m:den>
                    </m:f>
                    <m:r>
                      <a:rPr lang="hu-HU" sz="3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3200" b="1" i="1" smtClean="0">
                        <a:latin typeface="Cambria Math" panose="02040503050406030204" pitchFamily="18" charset="0"/>
                      </a:rPr>
                      <m:t>𝑳</m:t>
                    </m:r>
                    <m:f>
                      <m:fPr>
                        <m:ctrlPr>
                          <a:rPr lang="hu-HU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hu-HU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hu-HU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𝑲</m:t>
                            </m:r>
                          </m:sub>
                        </m:sSub>
                      </m:den>
                    </m:f>
                  </m:oMath>
                </a14:m>
                <a:endParaRPr lang="hu-HU" sz="3200" b="1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291" y="1700808"/>
                <a:ext cx="3967908" cy="789383"/>
              </a:xfrm>
              <a:prstGeom prst="rect">
                <a:avLst/>
              </a:prstGeom>
              <a:blipFill rotWithShape="0">
                <a:blip r:embed="rId2"/>
                <a:stretch>
                  <a:fillRect l="-6144" t="-2326" b="-697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Egyenes összekötő nyíllal 3"/>
          <p:cNvCxnSpPr/>
          <p:nvPr/>
        </p:nvCxnSpPr>
        <p:spPr>
          <a:xfrm flipV="1">
            <a:off x="4152900" y="2470891"/>
            <a:ext cx="707132" cy="8819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  <p:bldP spid="94211" grpId="0" build="p" autoUpdateAnimBg="0"/>
      <p:bldP spid="94212" grpId="0" animBg="1"/>
      <p:bldP spid="94213" grpId="0" animBg="1"/>
      <p:bldP spid="94214" grpId="0" animBg="1"/>
      <p:bldP spid="94215" grpId="0" autoUpdateAnimBg="0"/>
      <p:bldP spid="94216" grpId="0" autoUpdateAnimBg="0"/>
      <p:bldP spid="94217" grpId="0" autoUpdateAnimBg="0"/>
      <p:bldP spid="94218" grpId="0" autoUpdateAnimBg="0"/>
      <p:bldP spid="94219" grpId="0" autoUpdateAnimBg="0"/>
      <p:bldP spid="942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„Optimális” választás a termelésben</a:t>
            </a:r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1295400" y="5181600"/>
            <a:ext cx="556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 flipV="1">
            <a:off x="1295400" y="1295400"/>
            <a:ext cx="0" cy="388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>
            <a:off x="1295400" y="2590800"/>
            <a:ext cx="45720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5238" name="Arc 6"/>
          <p:cNvSpPr>
            <a:spLocks/>
          </p:cNvSpPr>
          <p:nvPr/>
        </p:nvSpPr>
        <p:spPr bwMode="auto">
          <a:xfrm rot="10206111">
            <a:off x="2286000" y="1752600"/>
            <a:ext cx="3200400" cy="2667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5239" name="Oval 7"/>
          <p:cNvSpPr>
            <a:spLocks noChangeArrowheads="1"/>
          </p:cNvSpPr>
          <p:nvPr/>
        </p:nvSpPr>
        <p:spPr bwMode="auto">
          <a:xfrm>
            <a:off x="32004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5240" name="Arc 8"/>
          <p:cNvSpPr>
            <a:spLocks/>
          </p:cNvSpPr>
          <p:nvPr/>
        </p:nvSpPr>
        <p:spPr bwMode="auto">
          <a:xfrm rot="10650317">
            <a:off x="1828800" y="2362200"/>
            <a:ext cx="3429000" cy="2438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5241" name="Arc 9"/>
          <p:cNvSpPr>
            <a:spLocks/>
          </p:cNvSpPr>
          <p:nvPr/>
        </p:nvSpPr>
        <p:spPr bwMode="auto">
          <a:xfrm rot="10740805">
            <a:off x="2743200" y="1676400"/>
            <a:ext cx="2667000" cy="1981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762000" y="121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K</a:t>
            </a:r>
            <a:endParaRPr lang="hu-HU" sz="2800" b="1" baseline="-25000">
              <a:latin typeface="Times New Roman" pitchFamily="18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6781800" y="5105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L</a:t>
            </a:r>
            <a:endParaRPr lang="hu-HU" sz="2800" b="1" baseline="-25000">
              <a:latin typeface="Times New Roman" pitchFamily="18" charset="0"/>
            </a:endParaRP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3352800" y="3429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A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5715000" y="4724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e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5638800" y="38862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Q</a:t>
            </a:r>
            <a:r>
              <a:rPr lang="hu-HU" sz="2400" b="1" baseline="-25000">
                <a:latin typeface="Times New Roman" pitchFamily="18" charset="0"/>
              </a:rPr>
              <a:t>0</a:t>
            </a: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323850" y="5445125"/>
            <a:ext cx="711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 dirty="0" err="1">
                <a:solidFill>
                  <a:srgbClr val="FF0000"/>
                </a:solidFill>
                <a:latin typeface="Times New Roman" pitchFamily="18" charset="0"/>
              </a:rPr>
              <a:t>Optimalizáció</a:t>
            </a:r>
            <a:r>
              <a:rPr lang="hu-HU" sz="2800" b="1" dirty="0">
                <a:solidFill>
                  <a:srgbClr val="FF0000"/>
                </a:solidFill>
                <a:latin typeface="Times New Roman" pitchFamily="18" charset="0"/>
              </a:rPr>
              <a:t> kritériuma: MP</a:t>
            </a:r>
            <a:r>
              <a:rPr lang="hu-HU" sz="2800" b="1" baseline="-25000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hu-HU" sz="2800" b="1" dirty="0">
                <a:solidFill>
                  <a:srgbClr val="FF0000"/>
                </a:solidFill>
                <a:latin typeface="Times New Roman" pitchFamily="18" charset="0"/>
              </a:rPr>
              <a:t>/MP</a:t>
            </a:r>
            <a:r>
              <a:rPr lang="hu-HU" sz="2800" b="1" baseline="-25000" dirty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hu-HU" sz="2800" b="1" dirty="0">
                <a:solidFill>
                  <a:srgbClr val="FF0000"/>
                </a:solidFill>
                <a:latin typeface="Times New Roman" pitchFamily="18" charset="0"/>
              </a:rPr>
              <a:t>=</a:t>
            </a:r>
            <a:r>
              <a:rPr lang="hu-HU" sz="2800" b="1" dirty="0" err="1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hu-HU" sz="2800" b="1" baseline="-25000" dirty="0" err="1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hu-HU" sz="2800" b="1" dirty="0">
                <a:solidFill>
                  <a:srgbClr val="FF0000"/>
                </a:solidFill>
                <a:latin typeface="Times New Roman" pitchFamily="18" charset="0"/>
              </a:rPr>
              <a:t>/</a:t>
            </a:r>
            <a:r>
              <a:rPr lang="hu-HU" sz="2800" b="1" dirty="0" err="1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hu-HU" sz="2800" b="1" baseline="-25000" dirty="0" err="1">
                <a:solidFill>
                  <a:srgbClr val="FF0000"/>
                </a:solidFill>
                <a:latin typeface="Times New Roman" pitchFamily="18" charset="0"/>
              </a:rPr>
              <a:t>K</a:t>
            </a:r>
            <a:endParaRPr lang="hu-HU" sz="28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429000" y="1524000"/>
            <a:ext cx="5257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600" b="1" dirty="0" smtClean="0">
                <a:latin typeface="Times New Roman" pitchFamily="18" charset="0"/>
              </a:rPr>
              <a:t>Minimális költség– adott output, ill. maximális termelés adott költség </a:t>
            </a:r>
          </a:p>
          <a:p>
            <a:pPr algn="ctr">
              <a:spcBef>
                <a:spcPct val="50000"/>
              </a:spcBef>
            </a:pPr>
            <a:r>
              <a:rPr lang="hu-HU" sz="3600" b="1" dirty="0" smtClean="0">
                <a:latin typeface="Times New Roman" pitchFamily="18" charset="0"/>
              </a:rPr>
              <a:t>(itt az utóbbi)</a:t>
            </a:r>
            <a:endParaRPr lang="hu-HU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5" grpId="0" animBg="1"/>
      <p:bldP spid="95236" grpId="0" animBg="1"/>
      <p:bldP spid="95237" grpId="0" animBg="1"/>
      <p:bldP spid="95238" grpId="0" animBg="1"/>
      <p:bldP spid="95239" grpId="0" animBg="1"/>
      <p:bldP spid="95240" grpId="0" animBg="1"/>
      <p:bldP spid="95241" grpId="0" animBg="1"/>
      <p:bldP spid="95242" grpId="0" autoUpdateAnimBg="0"/>
      <p:bldP spid="95243" grpId="0" autoUpdateAnimBg="0"/>
      <p:bldP spid="95244" grpId="0" autoUpdateAnimBg="0"/>
      <p:bldP spid="95245" grpId="0" autoUpdateAnimBg="0"/>
      <p:bldP spid="95246" grpId="0" autoUpdateAnimBg="0"/>
      <p:bldP spid="95247" grpId="0" build="p" autoUpdateAnimBg="0"/>
      <p:bldP spid="9524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i="1" dirty="0"/>
              <a:t>Termelés maximalizálás : </a:t>
            </a:r>
            <a:r>
              <a:rPr lang="hu-HU" sz="3200" i="1" dirty="0" smtClean="0"/>
              <a:t>Adott költség mellett keressük a maximális termelési szintet</a:t>
            </a:r>
          </a:p>
        </p:txBody>
      </p:sp>
      <p:sp>
        <p:nvSpPr>
          <p:cNvPr id="5632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643438" y="1557338"/>
            <a:ext cx="4500562" cy="4568825"/>
          </a:xfrm>
        </p:spPr>
        <p:txBody>
          <a:bodyPr/>
          <a:lstStyle/>
          <a:p>
            <a:r>
              <a:rPr lang="hu-HU" sz="2800" smtClean="0"/>
              <a:t>Ez az isocost egyenes és a legmagasabb termelési szintet jelentő isoquant közös pontja</a:t>
            </a:r>
          </a:p>
          <a:p>
            <a:r>
              <a:rPr lang="hu-HU" sz="2800" b="1" smtClean="0">
                <a:latin typeface="Times New Roman" pitchFamily="18" charset="0"/>
              </a:rPr>
              <a:t>Optimum:</a:t>
            </a:r>
          </a:p>
          <a:p>
            <a:r>
              <a:rPr lang="hu-HU" sz="2800" b="1" smtClean="0">
                <a:latin typeface="Times New Roman" pitchFamily="18" charset="0"/>
              </a:rPr>
              <a:t>MP</a:t>
            </a:r>
            <a:r>
              <a:rPr lang="hu-HU" sz="2800" b="1" baseline="-25000" smtClean="0">
                <a:latin typeface="Times New Roman" pitchFamily="18" charset="0"/>
              </a:rPr>
              <a:t>L</a:t>
            </a:r>
            <a:r>
              <a:rPr lang="hu-HU" sz="2800" b="1" smtClean="0">
                <a:latin typeface="Times New Roman" pitchFamily="18" charset="0"/>
              </a:rPr>
              <a:t>/MP</a:t>
            </a:r>
            <a:r>
              <a:rPr lang="hu-HU" sz="2800" b="1" baseline="-25000" smtClean="0">
                <a:latin typeface="Times New Roman" pitchFamily="18" charset="0"/>
              </a:rPr>
              <a:t>K</a:t>
            </a:r>
            <a:r>
              <a:rPr lang="hu-HU" sz="2800" b="1" smtClean="0">
                <a:latin typeface="Times New Roman" pitchFamily="18" charset="0"/>
              </a:rPr>
              <a:t>=p</a:t>
            </a:r>
            <a:r>
              <a:rPr lang="hu-HU" sz="2800" b="1" baseline="-25000" smtClean="0">
                <a:latin typeface="Times New Roman" pitchFamily="18" charset="0"/>
              </a:rPr>
              <a:t>L</a:t>
            </a:r>
            <a:r>
              <a:rPr lang="hu-HU" sz="2800" b="1" smtClean="0">
                <a:latin typeface="Times New Roman" pitchFamily="18" charset="0"/>
              </a:rPr>
              <a:t>/p</a:t>
            </a:r>
            <a:r>
              <a:rPr lang="hu-HU" sz="2800" b="1" baseline="-25000" smtClean="0">
                <a:latin typeface="Times New Roman" pitchFamily="18" charset="0"/>
              </a:rPr>
              <a:t>K</a:t>
            </a:r>
          </a:p>
        </p:txBody>
      </p:sp>
      <p:graphicFrame>
        <p:nvGraphicFramePr>
          <p:cNvPr id="56327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323850" y="1628775"/>
          <a:ext cx="4038600" cy="340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2" r:id="rId3" imgW="3779937" imgH="3185220" progId="">
                  <p:embed/>
                </p:oleObj>
              </mc:Choice>
              <mc:Fallback>
                <p:oleObj r:id="rId3" imgW="3779937" imgH="3185220" progId="">
                  <p:embed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628775"/>
                        <a:ext cx="4038600" cy="340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i="1" dirty="0" smtClean="0"/>
              <a:t>Költségminimalizálás</a:t>
            </a:r>
            <a:r>
              <a:rPr lang="hu-HU" sz="3200" i="1" dirty="0" smtClean="0"/>
              <a:t>: Adott termelési szinthez keressük a minimális költséget</a:t>
            </a:r>
          </a:p>
        </p:txBody>
      </p:sp>
      <p:graphicFrame>
        <p:nvGraphicFramePr>
          <p:cNvPr id="57350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60260"/>
              </p:ext>
            </p:extLst>
          </p:nvPr>
        </p:nvGraphicFramePr>
        <p:xfrm>
          <a:off x="683568" y="2204864"/>
          <a:ext cx="3779837" cy="318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5" r:id="rId3" imgW="3779937" imgH="3185220" progId="">
                  <p:embed/>
                </p:oleObj>
              </mc:Choice>
              <mc:Fallback>
                <p:oleObj r:id="rId3" imgW="3779937" imgH="3185220" progId="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204864"/>
                        <a:ext cx="3779837" cy="318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643438" y="1700808"/>
            <a:ext cx="4500562" cy="4425355"/>
          </a:xfrm>
        </p:spPr>
        <p:txBody>
          <a:bodyPr/>
          <a:lstStyle/>
          <a:p>
            <a:endParaRPr lang="hu-HU" sz="2800" i="1" dirty="0" smtClean="0"/>
          </a:p>
          <a:p>
            <a:r>
              <a:rPr lang="hu-HU" sz="2800" dirty="0" smtClean="0"/>
              <a:t>Ez az adott </a:t>
            </a:r>
            <a:r>
              <a:rPr lang="hu-HU" sz="2800" dirty="0" err="1" smtClean="0"/>
              <a:t>isoquant</a:t>
            </a:r>
            <a:r>
              <a:rPr lang="hu-HU" sz="2800" dirty="0" smtClean="0"/>
              <a:t> és az </a:t>
            </a:r>
            <a:r>
              <a:rPr lang="hu-HU" sz="2800" dirty="0" err="1" smtClean="0"/>
              <a:t>isoquanthoz</a:t>
            </a:r>
            <a:r>
              <a:rPr lang="hu-HU" sz="2800" dirty="0" smtClean="0"/>
              <a:t> húzott, legkisebb összköltségű eljárást jelentő </a:t>
            </a:r>
            <a:r>
              <a:rPr lang="hu-HU" sz="2800" dirty="0" err="1" smtClean="0"/>
              <a:t>isocost</a:t>
            </a:r>
            <a:r>
              <a:rPr lang="hu-HU" sz="2800" dirty="0" smtClean="0"/>
              <a:t> egyenes közös pontja</a:t>
            </a:r>
          </a:p>
          <a:p>
            <a:r>
              <a:rPr lang="hu-HU" sz="2800" b="1" dirty="0" smtClean="0">
                <a:latin typeface="Times New Roman" pitchFamily="18" charset="0"/>
              </a:rPr>
              <a:t>Optimum:</a:t>
            </a:r>
          </a:p>
          <a:p>
            <a:r>
              <a:rPr lang="hu-HU" sz="2800" b="1" dirty="0" smtClean="0">
                <a:latin typeface="Times New Roman" pitchFamily="18" charset="0"/>
              </a:rPr>
              <a:t>MP</a:t>
            </a:r>
            <a:r>
              <a:rPr lang="hu-HU" sz="2800" b="1" baseline="-25000" dirty="0" smtClean="0">
                <a:latin typeface="Times New Roman" pitchFamily="18" charset="0"/>
              </a:rPr>
              <a:t>L</a:t>
            </a:r>
            <a:r>
              <a:rPr lang="hu-HU" sz="2800" b="1" dirty="0" smtClean="0">
                <a:latin typeface="Times New Roman" pitchFamily="18" charset="0"/>
              </a:rPr>
              <a:t>/MP</a:t>
            </a:r>
            <a:r>
              <a:rPr lang="hu-HU" sz="2800" b="1" baseline="-25000" dirty="0" smtClean="0">
                <a:latin typeface="Times New Roman" pitchFamily="18" charset="0"/>
              </a:rPr>
              <a:t>K</a:t>
            </a:r>
            <a:r>
              <a:rPr lang="hu-HU" sz="2800" b="1" dirty="0" smtClean="0">
                <a:latin typeface="Times New Roman" pitchFamily="18" charset="0"/>
              </a:rPr>
              <a:t>=</a:t>
            </a:r>
            <a:r>
              <a:rPr lang="hu-HU" sz="2800" b="1" dirty="0" err="1" smtClean="0">
                <a:latin typeface="Times New Roman" pitchFamily="18" charset="0"/>
              </a:rPr>
              <a:t>p</a:t>
            </a:r>
            <a:r>
              <a:rPr lang="hu-HU" sz="2800" b="1" baseline="-25000" dirty="0" err="1" smtClean="0">
                <a:latin typeface="Times New Roman" pitchFamily="18" charset="0"/>
              </a:rPr>
              <a:t>L</a:t>
            </a:r>
            <a:r>
              <a:rPr lang="hu-HU" sz="2800" b="1" dirty="0" smtClean="0">
                <a:latin typeface="Times New Roman" pitchFamily="18" charset="0"/>
              </a:rPr>
              <a:t>/</a:t>
            </a:r>
            <a:r>
              <a:rPr lang="hu-HU" sz="2800" b="1" dirty="0" err="1" smtClean="0">
                <a:latin typeface="Times New Roman" pitchFamily="18" charset="0"/>
              </a:rPr>
              <a:t>p</a:t>
            </a:r>
            <a:r>
              <a:rPr lang="hu-HU" sz="2800" b="1" baseline="-25000" dirty="0" err="1" smtClean="0">
                <a:latin typeface="Times New Roman" pitchFamily="18" charset="0"/>
              </a:rPr>
              <a:t>K</a:t>
            </a:r>
            <a:endParaRPr lang="hu-HU" sz="2800" b="1" baseline="-25000" dirty="0" smtClean="0">
              <a:latin typeface="Times New Roman" pitchFamily="18" charset="0"/>
            </a:endParaRPr>
          </a:p>
          <a:p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Termelésmaximalizálás</a:t>
            </a:r>
          </a:p>
        </p:txBody>
      </p:sp>
      <p:sp>
        <p:nvSpPr>
          <p:cNvPr id="512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Egy vállalat teljes költsége 4000. A munka egységének ára 100, a tőkéé pedig 400. A termelési függvény:</a:t>
            </a:r>
          </a:p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Mennyi a technikai helyettesítési határráta profitmaximalizáló kibocsátás mellett?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Mennyi tőkét használ fel a vállalat hosszú távon?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Mekkora a vállalat kibocsátása hosszú távon?</a:t>
            </a:r>
          </a:p>
        </p:txBody>
      </p:sp>
      <p:graphicFrame>
        <p:nvGraphicFramePr>
          <p:cNvPr id="5127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042988" y="2997200"/>
          <a:ext cx="13684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7" name="Equation" r:id="rId3" imgW="672808" imgH="241195" progId="">
                  <p:embed/>
                </p:oleObj>
              </mc:Choice>
              <mc:Fallback>
                <p:oleObj name="Equation" r:id="rId3" imgW="672808" imgH="241195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997200"/>
                        <a:ext cx="13684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902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A helyettesítési határráta:</a:t>
            </a:r>
          </a:p>
          <a:p>
            <a:pPr eaLnBrk="1" hangingPunct="1">
              <a:defRPr/>
            </a:pPr>
            <a:endParaRPr lang="hu-HU" dirty="0"/>
          </a:p>
          <a:p>
            <a:pPr eaLnBrk="1" hangingPunct="1">
              <a:defRPr/>
            </a:pPr>
            <a:endParaRPr lang="hu-HU" dirty="0" smtClean="0"/>
          </a:p>
          <a:p>
            <a:pPr eaLnBrk="1" hangingPunct="1">
              <a:defRPr/>
            </a:pPr>
            <a:endParaRPr lang="hu-HU" dirty="0"/>
          </a:p>
          <a:p>
            <a:pPr eaLnBrk="1" hangingPunct="1">
              <a:defRPr/>
            </a:pPr>
            <a:endParaRPr lang="hu-HU" dirty="0" smtClean="0"/>
          </a:p>
          <a:p>
            <a:pPr eaLnBrk="1" hangingPunct="1">
              <a:defRPr/>
            </a:pPr>
            <a:r>
              <a:rPr lang="hu-HU" b="1" dirty="0">
                <a:latin typeface="Times New Roman" pitchFamily="18" charset="0"/>
              </a:rPr>
              <a:t>Optimum:</a:t>
            </a:r>
          </a:p>
          <a:p>
            <a:pPr eaLnBrk="1" hangingPunct="1">
              <a:defRPr/>
            </a:pPr>
            <a:r>
              <a:rPr lang="hu-HU" b="1" dirty="0">
                <a:latin typeface="Times New Roman" pitchFamily="18" charset="0"/>
              </a:rPr>
              <a:t>MP</a:t>
            </a:r>
            <a:r>
              <a:rPr lang="hu-HU" b="1" baseline="-25000" dirty="0">
                <a:latin typeface="Times New Roman" pitchFamily="18" charset="0"/>
              </a:rPr>
              <a:t>L</a:t>
            </a:r>
            <a:r>
              <a:rPr lang="hu-HU" b="1" dirty="0">
                <a:latin typeface="Times New Roman" pitchFamily="18" charset="0"/>
              </a:rPr>
              <a:t>/MP</a:t>
            </a:r>
            <a:r>
              <a:rPr lang="hu-HU" b="1" baseline="-25000" dirty="0">
                <a:latin typeface="Times New Roman" pitchFamily="18" charset="0"/>
              </a:rPr>
              <a:t>K</a:t>
            </a:r>
            <a:r>
              <a:rPr lang="hu-HU" b="1" dirty="0">
                <a:latin typeface="Times New Roman" pitchFamily="18" charset="0"/>
              </a:rPr>
              <a:t>=</a:t>
            </a:r>
            <a:r>
              <a:rPr lang="hu-HU" b="1" dirty="0" err="1">
                <a:latin typeface="Times New Roman" pitchFamily="18" charset="0"/>
              </a:rPr>
              <a:t>p</a:t>
            </a:r>
            <a:r>
              <a:rPr lang="hu-HU" b="1" baseline="-25000" dirty="0" err="1">
                <a:latin typeface="Times New Roman" pitchFamily="18" charset="0"/>
              </a:rPr>
              <a:t>L</a:t>
            </a:r>
            <a:r>
              <a:rPr lang="hu-HU" b="1" dirty="0">
                <a:latin typeface="Times New Roman" pitchFamily="18" charset="0"/>
              </a:rPr>
              <a:t>/</a:t>
            </a:r>
            <a:r>
              <a:rPr lang="hu-HU" b="1" dirty="0" err="1">
                <a:latin typeface="Times New Roman" pitchFamily="18" charset="0"/>
              </a:rPr>
              <a:t>p</a:t>
            </a:r>
            <a:r>
              <a:rPr lang="hu-HU" b="1" baseline="-25000" dirty="0" err="1">
                <a:latin typeface="Times New Roman" pitchFamily="18" charset="0"/>
              </a:rPr>
              <a:t>K</a:t>
            </a:r>
            <a:endParaRPr lang="hu-HU" b="1" baseline="-25000" dirty="0">
              <a:latin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hu-HU" dirty="0" smtClean="0"/>
          </a:p>
        </p:txBody>
      </p:sp>
      <p:graphicFrame>
        <p:nvGraphicFramePr>
          <p:cNvPr id="6151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84213" y="2205038"/>
          <a:ext cx="4392612" cy="172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1" name="Equation" r:id="rId3" imgW="2070100" imgH="812800" progId="">
                  <p:embed/>
                </p:oleObj>
              </mc:Choice>
              <mc:Fallback>
                <p:oleObj name="Equation" r:id="rId3" imgW="2070100" imgH="8128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205038"/>
                        <a:ext cx="4392612" cy="172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89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Termelési tényezők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8686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3600" b="1" smtClean="0"/>
              <a:t>Munka (</a:t>
            </a:r>
            <a:r>
              <a:rPr lang="hu-HU" sz="3600" b="1" smtClean="0">
                <a:solidFill>
                  <a:srgbClr val="FF0000"/>
                </a:solidFill>
              </a:rPr>
              <a:t>L</a:t>
            </a:r>
            <a:r>
              <a:rPr lang="hu-HU" sz="3600" smtClean="0"/>
              <a:t>abour</a:t>
            </a:r>
            <a:r>
              <a:rPr lang="hu-HU" sz="3600" b="1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hu-HU" sz="2000" b="1" smtClean="0"/>
          </a:p>
          <a:p>
            <a:pPr eaLnBrk="1" hangingPunct="1">
              <a:lnSpc>
                <a:spcPct val="90000"/>
              </a:lnSpc>
            </a:pPr>
            <a:r>
              <a:rPr lang="hu-HU" sz="3600" b="1" smtClean="0"/>
              <a:t>Tőke (</a:t>
            </a:r>
            <a:r>
              <a:rPr lang="hu-HU" sz="3600" smtClean="0"/>
              <a:t>Capital – </a:t>
            </a:r>
            <a:r>
              <a:rPr lang="hu-HU" sz="3600" b="1" smtClean="0">
                <a:solidFill>
                  <a:srgbClr val="FF0000"/>
                </a:solidFill>
              </a:rPr>
              <a:t>K</a:t>
            </a:r>
            <a:r>
              <a:rPr lang="hu-HU" sz="3600" b="1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hu-HU" sz="3600" b="1" smtClean="0"/>
              <a:t>+</a:t>
            </a:r>
          </a:p>
          <a:p>
            <a:pPr eaLnBrk="1" hangingPunct="1">
              <a:lnSpc>
                <a:spcPct val="90000"/>
              </a:lnSpc>
            </a:pPr>
            <a:r>
              <a:rPr lang="hu-HU" sz="3600" b="1" smtClean="0"/>
              <a:t>Természeti tényezők (</a:t>
            </a:r>
            <a:r>
              <a:rPr lang="hu-HU" sz="3600" smtClean="0"/>
              <a:t>l</a:t>
            </a:r>
            <a:r>
              <a:rPr lang="hu-HU" sz="3600" b="1" smtClean="0">
                <a:solidFill>
                  <a:srgbClr val="FF0000"/>
                </a:solidFill>
              </a:rPr>
              <a:t>A</a:t>
            </a:r>
            <a:r>
              <a:rPr lang="hu-HU" sz="3600" smtClean="0"/>
              <a:t>nd</a:t>
            </a:r>
            <a:r>
              <a:rPr lang="hu-HU" sz="3600" b="1" smtClean="0"/>
              <a:t>)</a:t>
            </a:r>
            <a:endParaRPr lang="hu-HU" sz="2400" b="1" smtClean="0"/>
          </a:p>
          <a:p>
            <a:pPr eaLnBrk="1" hangingPunct="1">
              <a:lnSpc>
                <a:spcPct val="90000"/>
              </a:lnSpc>
            </a:pPr>
            <a:r>
              <a:rPr lang="hu-HU" sz="3600" b="1" smtClean="0"/>
              <a:t>Vállalkozói szolgáltatás (</a:t>
            </a:r>
            <a:r>
              <a:rPr lang="hu-HU" sz="3600" b="1" smtClean="0">
                <a:solidFill>
                  <a:srgbClr val="FF0000"/>
                </a:solidFill>
              </a:rPr>
              <a:t>E</a:t>
            </a:r>
            <a:r>
              <a:rPr lang="hu-HU" sz="3600" smtClean="0"/>
              <a:t>nterpreneur</a:t>
            </a:r>
            <a:r>
              <a:rPr lang="hu-HU" sz="3600" b="1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  <p:bldP spid="76802" grpId="0" build="p" bldLvl="5" autoUpdateAnimBg="0" advAuto="60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smtClean="0"/>
              <a:t>Az optimális inputfelhasználás és kibocsátás kiszámolható:</a:t>
            </a:r>
          </a:p>
        </p:txBody>
      </p:sp>
      <p:sp>
        <p:nvSpPr>
          <p:cNvPr id="717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K=5, L=20, q=20</a:t>
            </a:r>
          </a:p>
          <a:p>
            <a:pPr eaLnBrk="1" hangingPunct="1">
              <a:lnSpc>
                <a:spcPct val="90000"/>
              </a:lnSpc>
            </a:pPr>
            <a:endParaRPr lang="hu-HU" smtClean="0"/>
          </a:p>
        </p:txBody>
      </p:sp>
      <p:graphicFrame>
        <p:nvGraphicFramePr>
          <p:cNvPr id="7175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71550" y="1557338"/>
          <a:ext cx="3240088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5" name="Equation" r:id="rId3" imgW="1308100" imgH="889000" progId="">
                  <p:embed/>
                </p:oleObj>
              </mc:Choice>
              <mc:Fallback>
                <p:oleObj name="Equation" r:id="rId3" imgW="1308100" imgH="8890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557338"/>
                        <a:ext cx="3240088" cy="220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Szövegdoboz 4"/>
          <p:cNvSpPr txBox="1">
            <a:spLocks noChangeArrowheads="1"/>
          </p:cNvSpPr>
          <p:nvPr/>
        </p:nvSpPr>
        <p:spPr bwMode="auto">
          <a:xfrm>
            <a:off x="5076825" y="2781300"/>
            <a:ext cx="3167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/>
              <a:t>K=1/4L</a:t>
            </a:r>
          </a:p>
          <a:p>
            <a:endParaRPr lang="hu-HU" sz="2400"/>
          </a:p>
          <a:p>
            <a:r>
              <a:rPr lang="hu-HU" sz="2400"/>
              <a:t>4000=100L+400x1/4L</a:t>
            </a:r>
          </a:p>
        </p:txBody>
      </p:sp>
    </p:spTree>
    <p:extLst>
      <p:ext uri="{BB962C8B-B14F-4D97-AF65-F5344CB8AC3E}">
        <p14:creationId xmlns:p14="http://schemas.microsoft.com/office/powerpoint/2010/main" val="29086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Költségminimalizálás</a:t>
            </a:r>
          </a:p>
        </p:txBody>
      </p:sp>
      <p:sp>
        <p:nvSpPr>
          <p:cNvPr id="820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Egy vállalat 2000 db terméket szeretne előállítani. A vállalat termelési függvénye:</a:t>
            </a:r>
          </a:p>
          <a:p>
            <a:pPr eaLnBrk="1" hangingPunct="1"/>
            <a:endParaRPr lang="hu-HU" smtClean="0"/>
          </a:p>
          <a:p>
            <a:pPr eaLnBrk="1" hangingPunct="1">
              <a:buFont typeface="Arial" charset="0"/>
              <a:buNone/>
            </a:pPr>
            <a:r>
              <a:rPr lang="hu-HU" smtClean="0"/>
              <a:t>Mekkora az a minimális költség, amivel ez a termelés elérhető, ha egységnyi tőke ára 10000 pénzegység, a munka ára pedig egységenként 48 pénzegység?</a:t>
            </a:r>
          </a:p>
        </p:txBody>
      </p:sp>
      <p:graphicFrame>
        <p:nvGraphicFramePr>
          <p:cNvPr id="8199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87675" y="2593975"/>
          <a:ext cx="19446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9" name="Equation" r:id="rId3" imgW="812447" imgH="228501" progId="">
                  <p:embed/>
                </p:oleObj>
              </mc:Choice>
              <mc:Fallback>
                <p:oleObj name="Equation" r:id="rId3" imgW="812447" imgH="228501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593975"/>
                        <a:ext cx="1944688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381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endParaRPr lang="hu-HU" sz="3600" smtClean="0"/>
          </a:p>
        </p:txBody>
      </p:sp>
      <p:sp>
        <p:nvSpPr>
          <p:cNvPr id="64515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blipFill rotWithShape="1">
            <a:blip r:embed="rId3"/>
            <a:stretch>
              <a:fillRect l="-1630" t="-2561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hu-HU">
                <a:noFill/>
              </a:rPr>
              <a:t> </a:t>
            </a:r>
          </a:p>
        </p:txBody>
      </p:sp>
      <p:graphicFrame>
        <p:nvGraphicFramePr>
          <p:cNvPr id="9228" name="Object 1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27088" y="1628775"/>
          <a:ext cx="41052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24" name="Equation" r:id="rId4" imgW="2336800" imgH="457200" progId="">
                  <p:embed/>
                </p:oleObj>
              </mc:Choice>
              <mc:Fallback>
                <p:oleObj name="Equation" r:id="rId4" imgW="2336800" imgH="4572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628775"/>
                        <a:ext cx="41052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27088" y="2565400"/>
          <a:ext cx="2447925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25" name="Equation" r:id="rId6" imgW="1257300" imgH="838200" progId="">
                  <p:embed/>
                </p:oleObj>
              </mc:Choice>
              <mc:Fallback>
                <p:oleObj name="Equation" r:id="rId6" imgW="1257300" imgH="8382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565400"/>
                        <a:ext cx="2447925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951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800" dirty="0" smtClean="0"/>
              <a:t>.</a:t>
            </a:r>
          </a:p>
        </p:txBody>
      </p:sp>
      <p:sp>
        <p:nvSpPr>
          <p:cNvPr id="65545" name="Rectangle 3"/>
          <p:cNvSpPr>
            <a:spLocks noGrp="1"/>
          </p:cNvSpPr>
          <p:nvPr>
            <p:ph type="body" idx="1"/>
          </p:nvPr>
        </p:nvSpPr>
        <p:spPr>
          <a:xfrm>
            <a:off x="457200" y="548681"/>
            <a:ext cx="8229600" cy="557748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dirty="0"/>
              <a:t>3</a:t>
            </a:r>
            <a:r>
              <a:rPr lang="hu-HU" dirty="0" smtClean="0"/>
              <a:t>. példa: Egy vállalat két inputot, munkát és tőkét használ fel. A munka ára 400, a tőke ára 1000. A vállalatnál az utolsóként felhasznált inputegységek határtermékei: </a:t>
            </a:r>
          </a:p>
          <a:p>
            <a:pPr>
              <a:lnSpc>
                <a:spcPct val="90000"/>
              </a:lnSpc>
            </a:pPr>
            <a:endParaRPr lang="hu-HU" dirty="0" smtClean="0"/>
          </a:p>
          <a:p>
            <a:pPr>
              <a:lnSpc>
                <a:spcPct val="90000"/>
              </a:lnSpc>
            </a:pPr>
            <a:r>
              <a:rPr lang="hu-HU" dirty="0" smtClean="0"/>
              <a:t>Véleménye szerint optimálisnak tekinthető-e a vállalat által alkalmazott tényezőkombináció? Válaszát indokolja meg!</a:t>
            </a:r>
          </a:p>
          <a:p>
            <a:pPr>
              <a:lnSpc>
                <a:spcPct val="90000"/>
              </a:lnSpc>
            </a:pPr>
            <a:r>
              <a:rPr lang="hu-HU" dirty="0" smtClean="0"/>
              <a:t>Amennyiben nem optimális, akkor hogyan lenne célszerű változtatni a tőke és munka mennyiségét?</a:t>
            </a:r>
          </a:p>
        </p:txBody>
      </p:sp>
      <p:graphicFrame>
        <p:nvGraphicFramePr>
          <p:cNvPr id="65543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71550" y="2349500"/>
          <a:ext cx="38163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7" name="Equation" r:id="rId3" imgW="1409088" imgH="215806" progId="">
                  <p:embed/>
                </p:oleObj>
              </mc:Choice>
              <mc:Fallback>
                <p:oleObj name="Equation" r:id="rId3" imgW="1409088" imgH="215806" progId="">
                  <p:embed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349500"/>
                        <a:ext cx="38163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A</a:t>
            </a:r>
            <a:r>
              <a:rPr lang="hu-HU" dirty="0" smtClean="0">
                <a:latin typeface="+mj-lt"/>
              </a:rPr>
              <a:t>z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smtClean="0"/>
              <a:t>optimum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smtClean="0"/>
              <a:t>feltétele, hogy a tényezőár-aránynak meg kell egyeznie a határtermékek hányadosával. Ez itt nem teljesül.</a:t>
            </a:r>
          </a:p>
        </p:txBody>
      </p:sp>
      <p:graphicFrame>
        <p:nvGraphicFramePr>
          <p:cNvPr id="66568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71550" y="3787775"/>
          <a:ext cx="489585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32" name="Equation" r:id="rId3" imgW="2120900" imgH="431800" progId="">
                  <p:embed/>
                </p:oleObj>
              </mc:Choice>
              <mc:Fallback>
                <p:oleObj name="Equation" r:id="rId3" imgW="2120900" imgH="431800" progId="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787775"/>
                        <a:ext cx="489585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Gossen II: a termelésben</a:t>
            </a:r>
          </a:p>
        </p:txBody>
      </p:sp>
      <p:sp>
        <p:nvSpPr>
          <p:cNvPr id="67587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 rotWithShape="1">
            <a:blip r:embed="rId2"/>
            <a:stretch>
              <a:fillRect l="-1630" t="-1752" r="-1407"/>
            </a:stretch>
          </a:blipFill>
        </p:spPr>
        <p:txBody>
          <a:bodyPr/>
          <a:lstStyle/>
          <a:p>
            <a:pPr>
              <a:defRPr/>
            </a:pPr>
            <a:r>
              <a:rPr lang="hu-HU" dirty="0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5652120" y="4869160"/>
                <a:ext cx="3168352" cy="1127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𝑀𝑃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sz="32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𝑀𝑃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sz="3200" dirty="0"/>
                  <a:t>=</a:t>
                </a:r>
                <a:r>
                  <a:rPr lang="el-GR" sz="3200" dirty="0">
                    <a:latin typeface="Cambria Math" panose="02040503050406030204" pitchFamily="18" charset="0"/>
                  </a:rPr>
                  <a:t> </a:t>
                </a:r>
                <a:r>
                  <a:rPr lang="hu-HU" sz="3200" dirty="0">
                    <a:latin typeface="Cambria Math" panose="02040503050406030204" pitchFamily="18" charset="0"/>
                  </a:rPr>
                  <a:t>(</a:t>
                </a:r>
                <a:r>
                  <a:rPr lang="hu-HU" sz="3200" dirty="0" smtClean="0">
                    <a:latin typeface="Cambria Math" panose="02040503050406030204" pitchFamily="18" charset="0"/>
                  </a:rPr>
                  <a:t>MC)</a:t>
                </a:r>
                <a:endParaRPr lang="hu-HU" sz="3200" dirty="0">
                  <a:latin typeface="Cambria Math" panose="02040503050406030204" pitchFamily="18" charset="0"/>
                </a:endParaRP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869160"/>
                <a:ext cx="3168352" cy="11271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/>
              <p:cNvSpPr txBox="1"/>
              <p:nvPr/>
            </p:nvSpPr>
            <p:spPr>
              <a:xfrm>
                <a:off x="2987824" y="4869160"/>
                <a:ext cx="3686663" cy="850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sz="32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den>
                    </m:f>
                    <m:r>
                      <m:rPr>
                        <m:sty m:val="p"/>
                      </m:rPr>
                      <a:rPr lang="hu-HU" sz="3200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hu-HU" sz="3200" dirty="0" smtClean="0"/>
                  <a:t>lletve:</a:t>
                </a:r>
                <a:endParaRPr lang="hu-HU" sz="3200" dirty="0"/>
              </a:p>
            </p:txBody>
          </p:sp>
        </mc:Choice>
        <mc:Fallback xmlns="">
          <p:sp>
            <p:nvSpPr>
              <p:cNvPr id="3" name="Szövegdoboz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869160"/>
                <a:ext cx="3686663" cy="850169"/>
              </a:xfrm>
              <a:prstGeom prst="rect">
                <a:avLst/>
              </a:prstGeom>
              <a:blipFill rotWithShape="0">
                <a:blip r:embed="rId4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termelési függvény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685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sz="3600" b="1" dirty="0" smtClean="0">
                <a:solidFill>
                  <a:srgbClr val="CC0000"/>
                </a:solidFill>
              </a:rPr>
              <a:t>Két input esetén: Q=f(K,</a:t>
            </a:r>
            <a:r>
              <a:rPr lang="hu-HU" sz="3600" b="1" dirty="0">
                <a:solidFill>
                  <a:srgbClr val="CC0000"/>
                </a:solidFill>
              </a:rPr>
              <a:t>L</a:t>
            </a:r>
            <a:r>
              <a:rPr lang="hu-HU" sz="3600" b="1" dirty="0" smtClean="0">
                <a:solidFill>
                  <a:srgbClr val="CC0000"/>
                </a:solidFill>
              </a:rPr>
              <a:t>) </a:t>
            </a: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 flipV="1">
            <a:off x="1600200" y="4419600"/>
            <a:ext cx="72390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 flipH="1" flipV="1">
            <a:off x="609600" y="3581400"/>
            <a:ext cx="990600" cy="2362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 flipV="1">
            <a:off x="1600200" y="1752600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1600200" y="1828800"/>
            <a:ext cx="4495800" cy="4114800"/>
          </a:xfrm>
          <a:custGeom>
            <a:avLst/>
            <a:gdLst>
              <a:gd name="T0" fmla="*/ 0 w 2784"/>
              <a:gd name="T1" fmla="*/ 2147483647 h 2216"/>
              <a:gd name="T2" fmla="*/ 2147483647 w 2784"/>
              <a:gd name="T3" fmla="*/ 2147483647 h 2216"/>
              <a:gd name="T4" fmla="*/ 2147483647 w 2784"/>
              <a:gd name="T5" fmla="*/ 2147483647 h 2216"/>
              <a:gd name="T6" fmla="*/ 2147483647 w 2784"/>
              <a:gd name="T7" fmla="*/ 2147483647 h 2216"/>
              <a:gd name="T8" fmla="*/ 2147483647 w 2784"/>
              <a:gd name="T9" fmla="*/ 2147483647 h 2216"/>
              <a:gd name="T10" fmla="*/ 2147483647 w 2784"/>
              <a:gd name="T11" fmla="*/ 2147483647 h 2216"/>
              <a:gd name="T12" fmla="*/ 2147483647 w 2784"/>
              <a:gd name="T13" fmla="*/ 2147483647 h 2216"/>
              <a:gd name="T14" fmla="*/ 2147483647 w 2784"/>
              <a:gd name="T15" fmla="*/ 2147483647 h 22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84"/>
              <a:gd name="T25" fmla="*/ 0 h 2216"/>
              <a:gd name="T26" fmla="*/ 2784 w 2784"/>
              <a:gd name="T27" fmla="*/ 2216 h 22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84" h="2216">
                <a:moveTo>
                  <a:pt x="0" y="2216"/>
                </a:moveTo>
                <a:cubicBezTo>
                  <a:pt x="160" y="2104"/>
                  <a:pt x="320" y="1992"/>
                  <a:pt x="432" y="1880"/>
                </a:cubicBezTo>
                <a:cubicBezTo>
                  <a:pt x="544" y="1768"/>
                  <a:pt x="592" y="1688"/>
                  <a:pt x="672" y="1544"/>
                </a:cubicBezTo>
                <a:cubicBezTo>
                  <a:pt x="752" y="1400"/>
                  <a:pt x="832" y="1176"/>
                  <a:pt x="912" y="1016"/>
                </a:cubicBezTo>
                <a:cubicBezTo>
                  <a:pt x="992" y="856"/>
                  <a:pt x="1032" y="720"/>
                  <a:pt x="1152" y="584"/>
                </a:cubicBezTo>
                <a:cubicBezTo>
                  <a:pt x="1272" y="448"/>
                  <a:pt x="1440" y="296"/>
                  <a:pt x="1632" y="200"/>
                </a:cubicBezTo>
                <a:cubicBezTo>
                  <a:pt x="1824" y="104"/>
                  <a:pt x="2112" y="16"/>
                  <a:pt x="2304" y="8"/>
                </a:cubicBezTo>
                <a:cubicBezTo>
                  <a:pt x="2496" y="0"/>
                  <a:pt x="2696" y="136"/>
                  <a:pt x="2784" y="152"/>
                </a:cubicBezTo>
              </a:path>
            </a:pathLst>
          </a:custGeom>
          <a:noFill/>
          <a:ln w="57150" cap="flat" cmpd="sng">
            <a:solidFill>
              <a:srgbClr val="006600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2" name="Freeform 8"/>
          <p:cNvSpPr>
            <a:spLocks/>
          </p:cNvSpPr>
          <p:nvPr/>
        </p:nvSpPr>
        <p:spPr bwMode="auto">
          <a:xfrm>
            <a:off x="762000" y="1790700"/>
            <a:ext cx="7162800" cy="2781300"/>
          </a:xfrm>
          <a:custGeom>
            <a:avLst/>
            <a:gdLst>
              <a:gd name="T0" fmla="*/ 0 w 4512"/>
              <a:gd name="T1" fmla="*/ 2147483647 h 1752"/>
              <a:gd name="T2" fmla="*/ 2147483647 w 4512"/>
              <a:gd name="T3" fmla="*/ 2147483647 h 1752"/>
              <a:gd name="T4" fmla="*/ 2147483647 w 4512"/>
              <a:gd name="T5" fmla="*/ 2147483647 h 1752"/>
              <a:gd name="T6" fmla="*/ 2147483647 w 4512"/>
              <a:gd name="T7" fmla="*/ 2147483647 h 1752"/>
              <a:gd name="T8" fmla="*/ 2147483647 w 4512"/>
              <a:gd name="T9" fmla="*/ 2147483647 h 1752"/>
              <a:gd name="T10" fmla="*/ 2147483647 w 4512"/>
              <a:gd name="T11" fmla="*/ 2147483647 h 1752"/>
              <a:gd name="T12" fmla="*/ 2147483647 w 4512"/>
              <a:gd name="T13" fmla="*/ 2147483647 h 1752"/>
              <a:gd name="T14" fmla="*/ 2147483647 w 4512"/>
              <a:gd name="T15" fmla="*/ 2147483647 h 1752"/>
              <a:gd name="T16" fmla="*/ 2147483647 w 4512"/>
              <a:gd name="T17" fmla="*/ 2147483647 h 1752"/>
              <a:gd name="T18" fmla="*/ 2147483647 w 4512"/>
              <a:gd name="T19" fmla="*/ 2147483647 h 1752"/>
              <a:gd name="T20" fmla="*/ 2147483647 w 4512"/>
              <a:gd name="T21" fmla="*/ 2147483647 h 1752"/>
              <a:gd name="T22" fmla="*/ 2147483647 w 4512"/>
              <a:gd name="T23" fmla="*/ 2147483647 h 1752"/>
              <a:gd name="T24" fmla="*/ 2147483647 w 4512"/>
              <a:gd name="T25" fmla="*/ 2147483647 h 17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512"/>
              <a:gd name="T40" fmla="*/ 0 h 1752"/>
              <a:gd name="T41" fmla="*/ 4512 w 4512"/>
              <a:gd name="T42" fmla="*/ 1752 h 17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512" h="1752">
                <a:moveTo>
                  <a:pt x="0" y="1368"/>
                </a:moveTo>
                <a:cubicBezTo>
                  <a:pt x="72" y="1360"/>
                  <a:pt x="144" y="1352"/>
                  <a:pt x="240" y="1320"/>
                </a:cubicBezTo>
                <a:cubicBezTo>
                  <a:pt x="336" y="1288"/>
                  <a:pt x="456" y="1240"/>
                  <a:pt x="576" y="1176"/>
                </a:cubicBezTo>
                <a:cubicBezTo>
                  <a:pt x="696" y="1112"/>
                  <a:pt x="832" y="1056"/>
                  <a:pt x="960" y="936"/>
                </a:cubicBezTo>
                <a:cubicBezTo>
                  <a:pt x="1088" y="816"/>
                  <a:pt x="1192" y="592"/>
                  <a:pt x="1344" y="456"/>
                </a:cubicBezTo>
                <a:cubicBezTo>
                  <a:pt x="1496" y="320"/>
                  <a:pt x="1672" y="192"/>
                  <a:pt x="1872" y="120"/>
                </a:cubicBezTo>
                <a:cubicBezTo>
                  <a:pt x="2072" y="48"/>
                  <a:pt x="2328" y="0"/>
                  <a:pt x="2544" y="24"/>
                </a:cubicBezTo>
                <a:cubicBezTo>
                  <a:pt x="2760" y="48"/>
                  <a:pt x="3000" y="144"/>
                  <a:pt x="3168" y="264"/>
                </a:cubicBezTo>
                <a:cubicBezTo>
                  <a:pt x="3336" y="384"/>
                  <a:pt x="3448" y="600"/>
                  <a:pt x="3552" y="744"/>
                </a:cubicBezTo>
                <a:cubicBezTo>
                  <a:pt x="3656" y="888"/>
                  <a:pt x="3704" y="1000"/>
                  <a:pt x="3792" y="1128"/>
                </a:cubicBezTo>
                <a:cubicBezTo>
                  <a:pt x="3880" y="1256"/>
                  <a:pt x="3984" y="1416"/>
                  <a:pt x="4080" y="1512"/>
                </a:cubicBezTo>
                <a:cubicBezTo>
                  <a:pt x="4176" y="1608"/>
                  <a:pt x="4296" y="1664"/>
                  <a:pt x="4368" y="1704"/>
                </a:cubicBezTo>
                <a:cubicBezTo>
                  <a:pt x="4440" y="1744"/>
                  <a:pt x="4488" y="1744"/>
                  <a:pt x="4512" y="175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 flipV="1">
            <a:off x="1295400" y="4876800"/>
            <a:ext cx="1752600" cy="3810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3048000" y="4876800"/>
            <a:ext cx="381000" cy="6858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 flipV="1">
            <a:off x="3048000" y="3886200"/>
            <a:ext cx="0" cy="9906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 flipV="1">
            <a:off x="1066800" y="3962400"/>
            <a:ext cx="3048000" cy="60960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4114800" y="3962400"/>
            <a:ext cx="685800" cy="137160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V="1">
            <a:off x="4114800" y="2286000"/>
            <a:ext cx="0" cy="16764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>
            <a:off x="1600200" y="3810000"/>
            <a:ext cx="1447800" cy="3048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 flipH="1">
            <a:off x="1600200" y="2286000"/>
            <a:ext cx="2514600" cy="45720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228600" y="3617913"/>
            <a:ext cx="4572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K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8458200" y="4419600"/>
            <a:ext cx="4572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L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1219200" y="1752600"/>
            <a:ext cx="4572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Q</a:t>
            </a:r>
          </a:p>
        </p:txBody>
      </p:sp>
      <p:sp>
        <p:nvSpPr>
          <p:cNvPr id="77844" name="Oval 20"/>
          <p:cNvSpPr>
            <a:spLocks noChangeArrowheads="1"/>
          </p:cNvSpPr>
          <p:nvPr/>
        </p:nvSpPr>
        <p:spPr bwMode="auto">
          <a:xfrm>
            <a:off x="2971800" y="37338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77845" name="Oval 21"/>
          <p:cNvSpPr>
            <a:spLocks noChangeArrowheads="1"/>
          </p:cNvSpPr>
          <p:nvPr/>
        </p:nvSpPr>
        <p:spPr bwMode="auto">
          <a:xfrm>
            <a:off x="4038600" y="22098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2590800" y="3429000"/>
            <a:ext cx="381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3733800" y="1905000"/>
            <a:ext cx="381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77848" name="Line 24"/>
          <p:cNvSpPr>
            <a:spLocks noChangeShapeType="1"/>
          </p:cNvSpPr>
          <p:nvPr/>
        </p:nvSpPr>
        <p:spPr bwMode="auto">
          <a:xfrm flipH="1" flipV="1">
            <a:off x="4191000" y="2286000"/>
            <a:ext cx="990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 flipH="1">
            <a:off x="3200400" y="3429000"/>
            <a:ext cx="1981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5029200" y="2971800"/>
            <a:ext cx="14478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termelési pontok</a:t>
            </a:r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533400" y="4495800"/>
            <a:ext cx="762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K</a:t>
            </a:r>
            <a:r>
              <a:rPr lang="hu-HU" sz="2400" b="1" baseline="-25000">
                <a:solidFill>
                  <a:srgbClr val="CC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838200" y="5105400"/>
            <a:ext cx="6096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chemeClr val="accent2"/>
                </a:solidFill>
                <a:latin typeface="Times New Roman" pitchFamily="18" charset="0"/>
              </a:rPr>
              <a:t>K</a:t>
            </a:r>
            <a:r>
              <a:rPr lang="hu-HU" sz="2400" b="1" baseline="-2500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77853" name="Text Box 29"/>
          <p:cNvSpPr txBox="1">
            <a:spLocks noChangeArrowheads="1"/>
          </p:cNvSpPr>
          <p:nvPr/>
        </p:nvSpPr>
        <p:spPr bwMode="auto">
          <a:xfrm>
            <a:off x="3124200" y="5522913"/>
            <a:ext cx="6096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chemeClr val="accent2"/>
                </a:solidFill>
                <a:latin typeface="Times New Roman" pitchFamily="18" charset="0"/>
              </a:rPr>
              <a:t>L</a:t>
            </a:r>
            <a:r>
              <a:rPr lang="hu-HU" sz="2400" b="1" baseline="-2500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4495800" y="5257800"/>
            <a:ext cx="6096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L</a:t>
            </a:r>
            <a:r>
              <a:rPr lang="hu-HU" sz="2400" b="1" baseline="-25000">
                <a:solidFill>
                  <a:srgbClr val="CC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77855" name="Text Box 31"/>
          <p:cNvSpPr txBox="1">
            <a:spLocks noChangeArrowheads="1"/>
          </p:cNvSpPr>
          <p:nvPr/>
        </p:nvSpPr>
        <p:spPr bwMode="auto">
          <a:xfrm>
            <a:off x="1066800" y="3886200"/>
            <a:ext cx="6096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chemeClr val="accent2"/>
                </a:solidFill>
                <a:latin typeface="Times New Roman" pitchFamily="18" charset="0"/>
              </a:rPr>
              <a:t>Q</a:t>
            </a:r>
            <a:r>
              <a:rPr lang="hu-HU" sz="2400" b="1" baseline="-2500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77856" name="Text Box 32"/>
          <p:cNvSpPr txBox="1">
            <a:spLocks noChangeArrowheads="1"/>
          </p:cNvSpPr>
          <p:nvPr/>
        </p:nvSpPr>
        <p:spPr bwMode="auto">
          <a:xfrm>
            <a:off x="1066800" y="2514600"/>
            <a:ext cx="6096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Q</a:t>
            </a:r>
            <a:r>
              <a:rPr lang="hu-HU" sz="2400" b="1" baseline="-25000">
                <a:solidFill>
                  <a:srgbClr val="CC0000"/>
                </a:solidFill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81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8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83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83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7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7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7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7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7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7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7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25000"/>
                            </p:stCondLst>
                            <p:childTnLst>
                              <p:par>
                                <p:cTn id="1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25500"/>
                            </p:stCondLst>
                            <p:childTnLst>
                              <p:par>
                                <p:cTn id="1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 build="p" autoUpdateAnimBg="0" advAuto="0"/>
      <p:bldP spid="77828" grpId="0" animBg="1"/>
      <p:bldP spid="77829" grpId="0" animBg="1"/>
      <p:bldP spid="77830" grpId="0" animBg="1"/>
      <p:bldP spid="77831" grpId="0" animBg="1"/>
      <p:bldP spid="77832" grpId="0" animBg="1"/>
      <p:bldP spid="77833" grpId="0" animBg="1"/>
      <p:bldP spid="77834" grpId="0" animBg="1"/>
      <p:bldP spid="77835" grpId="0" animBg="1"/>
      <p:bldP spid="77836" grpId="0" animBg="1"/>
      <p:bldP spid="77837" grpId="0" animBg="1"/>
      <p:bldP spid="77838" grpId="0" animBg="1"/>
      <p:bldP spid="77839" grpId="0" animBg="1"/>
      <p:bldP spid="77840" grpId="0" animBg="1"/>
      <p:bldP spid="77841" grpId="0" autoUpdateAnimBg="0"/>
      <p:bldP spid="77842" grpId="0" autoUpdateAnimBg="0"/>
      <p:bldP spid="77843" grpId="0" autoUpdateAnimBg="0"/>
      <p:bldP spid="77844" grpId="0" animBg="1"/>
      <p:bldP spid="77845" grpId="0" animBg="1"/>
      <p:bldP spid="77846" grpId="0" autoUpdateAnimBg="0"/>
      <p:bldP spid="77847" grpId="0" autoUpdateAnimBg="0"/>
      <p:bldP spid="77848" grpId="0" animBg="1"/>
      <p:bldP spid="77849" grpId="0" animBg="1"/>
      <p:bldP spid="77850" grpId="0" autoUpdateAnimBg="0"/>
      <p:bldP spid="77851" grpId="0" autoUpdateAnimBg="0"/>
      <p:bldP spid="77852" grpId="0" autoUpdateAnimBg="0"/>
      <p:bldP spid="77853" grpId="0" autoUpdateAnimBg="0"/>
      <p:bldP spid="77854" grpId="0" autoUpdateAnimBg="0"/>
      <p:bldP spid="77855" grpId="0" autoUpdateAnimBg="0"/>
      <p:bldP spid="77856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 termelési függvény</a:t>
            </a:r>
            <a:endParaRPr lang="hu-HU" dirty="0"/>
          </a:p>
        </p:txBody>
      </p:sp>
      <p:sp>
        <p:nvSpPr>
          <p:cNvPr id="1945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Adott technológia mellett mutatja az output függését az inputoktól</a:t>
            </a:r>
          </a:p>
          <a:p>
            <a:pPr eaLnBrk="1" hangingPunct="1"/>
            <a:r>
              <a:rPr lang="hu-HU" dirty="0" smtClean="0"/>
              <a:t>Természetes mértékegységben</a:t>
            </a:r>
          </a:p>
          <a:p>
            <a:pPr eaLnBrk="1" hangingPunct="1"/>
            <a:r>
              <a:rPr lang="hu-HU" dirty="0" smtClean="0"/>
              <a:t>„Hosszú táv”= minden input változhat</a:t>
            </a:r>
          </a:p>
          <a:p>
            <a:pPr eaLnBrk="1" hangingPunct="1"/>
            <a:r>
              <a:rPr lang="hu-HU" dirty="0" smtClean="0"/>
              <a:t>Fő kérdés az optimális üzemméret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Gazdasági időtávok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3600" b="1" dirty="0" smtClean="0"/>
              <a:t>Nagyon rövid táv (piaci)</a:t>
            </a:r>
          </a:p>
          <a:p>
            <a:pPr eaLnBrk="1" hangingPunct="1"/>
            <a:r>
              <a:rPr lang="hu-HU" sz="3600" b="1" dirty="0" smtClean="0"/>
              <a:t>Rövid táv: egyes tényezők változatlanok, mások változnak (= fix és változó tényezők)</a:t>
            </a:r>
          </a:p>
          <a:p>
            <a:pPr eaLnBrk="1" hangingPunct="1"/>
            <a:r>
              <a:rPr lang="hu-HU" sz="3600" b="1" dirty="0" smtClean="0"/>
              <a:t>Hosszú táv: minden tényező változik</a:t>
            </a:r>
          </a:p>
          <a:p>
            <a:pPr eaLnBrk="1" hangingPunct="1"/>
            <a:r>
              <a:rPr lang="hu-HU" sz="3600" b="1" dirty="0" smtClean="0"/>
              <a:t>Nagyon hosszú táv: a technológia is változik → új termelési függvény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7" grpId="0" build="p" bldLvl="5" autoUpdateAnimBg="0" advAuto="6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0825" y="188913"/>
            <a:ext cx="83534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u-HU" sz="3600" dirty="0" smtClean="0">
                <a:latin typeface="+mj-lt"/>
                <a:cs typeface="Times New Roman" panose="02020603050405020304" pitchFamily="18" charset="0"/>
              </a:rPr>
              <a:t>Parciális (rövidtávú) termelési függvény</a:t>
            </a:r>
          </a:p>
          <a:p>
            <a:pPr eaLnBrk="1" hangingPunct="1">
              <a:defRPr/>
            </a:pPr>
            <a:r>
              <a:rPr lang="hu-HU" sz="3600" dirty="0" smtClean="0">
                <a:latin typeface="+mj-lt"/>
                <a:cs typeface="Times New Roman" panose="02020603050405020304" pitchFamily="18" charset="0"/>
              </a:rPr>
              <a:t>= adott üzemméret (kapacitás kihasználás)</a:t>
            </a:r>
            <a:endParaRPr lang="hu-HU" sz="3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 flipV="1">
            <a:off x="1547813" y="1341438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1331913" y="4005263"/>
            <a:ext cx="467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341" name="Szövegdoboz 4"/>
          <p:cNvSpPr txBox="1">
            <a:spLocks noChangeArrowheads="1"/>
          </p:cNvSpPr>
          <p:nvPr/>
        </p:nvSpPr>
        <p:spPr bwMode="auto">
          <a:xfrm>
            <a:off x="6062663" y="40052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L</a:t>
            </a:r>
          </a:p>
        </p:txBody>
      </p:sp>
      <p:sp>
        <p:nvSpPr>
          <p:cNvPr id="14342" name="Szövegdoboz 5"/>
          <p:cNvSpPr txBox="1">
            <a:spLocks noChangeArrowheads="1"/>
          </p:cNvSpPr>
          <p:nvPr/>
        </p:nvSpPr>
        <p:spPr bwMode="auto">
          <a:xfrm>
            <a:off x="1106488" y="1300163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 smtClean="0"/>
              <a:t>Q</a:t>
            </a:r>
            <a:endParaRPr lang="hu-HU" altLang="hu-HU" sz="1800" dirty="0"/>
          </a:p>
        </p:txBody>
      </p:sp>
      <p:sp>
        <p:nvSpPr>
          <p:cNvPr id="14343" name="Szövegdoboz 7"/>
          <p:cNvSpPr txBox="1">
            <a:spLocks noChangeArrowheads="1"/>
          </p:cNvSpPr>
          <p:nvPr/>
        </p:nvSpPr>
        <p:spPr bwMode="auto">
          <a:xfrm>
            <a:off x="5724525" y="2251075"/>
            <a:ext cx="34772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 smtClean="0"/>
              <a:t>y=F(L,K</a:t>
            </a:r>
            <a:r>
              <a:rPr lang="hu-HU" altLang="hu-HU" sz="1200" dirty="0" smtClean="0"/>
              <a:t>0</a:t>
            </a:r>
            <a:r>
              <a:rPr lang="hu-HU" altLang="hu-HU" sz="1800" dirty="0" smtClean="0"/>
              <a:t>), </a:t>
            </a:r>
            <a:r>
              <a:rPr lang="hu-HU" altLang="hu-HU" sz="1800" dirty="0"/>
              <a:t>K </a:t>
            </a:r>
            <a:r>
              <a:rPr lang="hu-HU" altLang="hu-HU" sz="1800" dirty="0" smtClean="0"/>
              <a:t>rögzített K</a:t>
            </a:r>
            <a:r>
              <a:rPr lang="hu-HU" altLang="hu-HU" sz="1200" dirty="0"/>
              <a:t>0</a:t>
            </a:r>
            <a:r>
              <a:rPr lang="hu-HU" altLang="hu-HU" sz="1800" dirty="0" smtClean="0"/>
              <a:t> értéken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 smtClean="0"/>
              <a:t>= adott üzemnagyság</a:t>
            </a:r>
            <a:endParaRPr lang="hu-HU" altLang="hu-HU" sz="1800" dirty="0"/>
          </a:p>
        </p:txBody>
      </p:sp>
      <p:sp>
        <p:nvSpPr>
          <p:cNvPr id="9" name="Szabadkézi sokszög 8"/>
          <p:cNvSpPr/>
          <p:nvPr/>
        </p:nvSpPr>
        <p:spPr>
          <a:xfrm>
            <a:off x="1554163" y="2108200"/>
            <a:ext cx="3435350" cy="1901825"/>
          </a:xfrm>
          <a:custGeom>
            <a:avLst/>
            <a:gdLst>
              <a:gd name="connsiteX0" fmla="*/ 0 w 3435531"/>
              <a:gd name="connsiteY0" fmla="*/ 1902372 h 1902372"/>
              <a:gd name="connsiteX1" fmla="*/ 875211 w 3435531"/>
              <a:gd name="connsiteY1" fmla="*/ 1549675 h 1902372"/>
              <a:gd name="connsiteX2" fmla="*/ 1410789 w 3435531"/>
              <a:gd name="connsiteY2" fmla="*/ 596086 h 1902372"/>
              <a:gd name="connsiteX3" fmla="*/ 2103120 w 3435531"/>
              <a:gd name="connsiteY3" fmla="*/ 21321 h 1902372"/>
              <a:gd name="connsiteX4" fmla="*/ 2991394 w 3435531"/>
              <a:gd name="connsiteY4" fmla="*/ 151949 h 1902372"/>
              <a:gd name="connsiteX5" fmla="*/ 3435531 w 3435531"/>
              <a:gd name="connsiteY5" fmla="*/ 426269 h 190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5531" h="1902372">
                <a:moveTo>
                  <a:pt x="0" y="1902372"/>
                </a:moveTo>
                <a:cubicBezTo>
                  <a:pt x="320040" y="1834880"/>
                  <a:pt x="640080" y="1767389"/>
                  <a:pt x="875211" y="1549675"/>
                </a:cubicBezTo>
                <a:cubicBezTo>
                  <a:pt x="1110342" y="1331961"/>
                  <a:pt x="1206138" y="850812"/>
                  <a:pt x="1410789" y="596086"/>
                </a:cubicBezTo>
                <a:cubicBezTo>
                  <a:pt x="1615440" y="341360"/>
                  <a:pt x="1839686" y="95344"/>
                  <a:pt x="2103120" y="21321"/>
                </a:cubicBezTo>
                <a:cubicBezTo>
                  <a:pt x="2366554" y="-52702"/>
                  <a:pt x="2769326" y="84458"/>
                  <a:pt x="2991394" y="151949"/>
                </a:cubicBezTo>
                <a:cubicBezTo>
                  <a:pt x="3213462" y="219440"/>
                  <a:pt x="3324496" y="322854"/>
                  <a:pt x="3435531" y="42626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cxnSp>
        <p:nvCxnSpPr>
          <p:cNvPr id="6" name="Egyenes összekötő 5"/>
          <p:cNvCxnSpPr/>
          <p:nvPr/>
        </p:nvCxnSpPr>
        <p:spPr>
          <a:xfrm>
            <a:off x="3851920" y="2132856"/>
            <a:ext cx="0" cy="1872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2771800" y="3059112"/>
            <a:ext cx="0" cy="946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107503" y="4581127"/>
            <a:ext cx="8784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u-HU" dirty="0" smtClean="0"/>
              <a:t>Ha 0 </a:t>
            </a:r>
            <a:r>
              <a:rPr lang="hu-HU" dirty="0"/>
              <a:t>≤ L </a:t>
            </a:r>
            <a:r>
              <a:rPr lang="hu-HU" dirty="0" smtClean="0"/>
              <a:t>≤ </a:t>
            </a:r>
            <a:r>
              <a:rPr lang="hu-HU" dirty="0" err="1" smtClean="0"/>
              <a:t>L</a:t>
            </a:r>
            <a:r>
              <a:rPr lang="hu-HU" dirty="0" smtClean="0"/>
              <a:t> </a:t>
            </a:r>
            <a:r>
              <a:rPr lang="hu-HU" dirty="0"/>
              <a:t>′ , akkor a munkaráfordítás </a:t>
            </a:r>
            <a:r>
              <a:rPr lang="hu-HU" dirty="0" smtClean="0"/>
              <a:t>növelésével </a:t>
            </a:r>
            <a:r>
              <a:rPr lang="hu-HU" dirty="0"/>
              <a:t>a </a:t>
            </a:r>
            <a:r>
              <a:rPr lang="hu-HU" dirty="0" smtClean="0"/>
              <a:t>termelés növekvő ütembe nő</a:t>
            </a:r>
            <a:r>
              <a:rPr lang="hu-HU" dirty="0"/>
              <a:t>,</a:t>
            </a:r>
            <a:r>
              <a:rPr lang="hu-HU" dirty="0" smtClean="0"/>
              <a:t> ha </a:t>
            </a:r>
            <a:r>
              <a:rPr lang="hu-HU" dirty="0"/>
              <a:t>L′ ≤ </a:t>
            </a:r>
            <a:r>
              <a:rPr lang="hu-HU" dirty="0" err="1"/>
              <a:t>L</a:t>
            </a:r>
            <a:r>
              <a:rPr lang="hu-HU" dirty="0"/>
              <a:t> ≤ </a:t>
            </a:r>
            <a:r>
              <a:rPr lang="hu-HU" dirty="0" err="1"/>
              <a:t>L</a:t>
            </a:r>
            <a:r>
              <a:rPr lang="hu-HU" dirty="0"/>
              <a:t>′′ </a:t>
            </a:r>
            <a:r>
              <a:rPr lang="hu-HU" dirty="0" smtClean="0"/>
              <a:t> csökkenő ütemben nő; Ha </a:t>
            </a:r>
            <a:r>
              <a:rPr lang="hu-HU" dirty="0"/>
              <a:t>L′′ &lt; </a:t>
            </a:r>
            <a:r>
              <a:rPr lang="hu-HU" dirty="0" err="1"/>
              <a:t>L</a:t>
            </a:r>
            <a:r>
              <a:rPr lang="hu-HU" dirty="0"/>
              <a:t> , akkor </a:t>
            </a:r>
            <a:r>
              <a:rPr lang="hu-HU" dirty="0" smtClean="0"/>
              <a:t>már csökken.</a:t>
            </a:r>
          </a:p>
          <a:p>
            <a:pPr lvl="1"/>
            <a:r>
              <a:rPr lang="hu-HU" dirty="0" smtClean="0"/>
              <a:t>A termelési függvény meredeksége: </a:t>
            </a:r>
            <a:r>
              <a:rPr lang="hu-HU" b="1" dirty="0" smtClean="0"/>
              <a:t>határtermék</a:t>
            </a:r>
            <a:endParaRPr lang="hu-HU" b="1" dirty="0"/>
          </a:p>
        </p:txBody>
      </p:sp>
      <p:sp>
        <p:nvSpPr>
          <p:cNvPr id="25" name="Szövegdoboz 4"/>
          <p:cNvSpPr txBox="1">
            <a:spLocks noChangeArrowheads="1"/>
          </p:cNvSpPr>
          <p:nvPr/>
        </p:nvSpPr>
        <p:spPr bwMode="auto">
          <a:xfrm flipH="1">
            <a:off x="3758555" y="4029919"/>
            <a:ext cx="2456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sz="1800"/>
              <a:t>L′′</a:t>
            </a:r>
            <a:endParaRPr lang="hu-HU" altLang="hu-HU" sz="18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2521773" y="4036497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L</a:t>
            </a:r>
            <a:r>
              <a:rPr lang="hu-HU" dirty="0" smtClean="0"/>
              <a:t>′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55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Határtermék, határtermelékenység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</p:spPr>
            <p:txBody>
              <a:bodyPr/>
              <a:lstStyle/>
              <a:p>
                <a:r>
                  <a:rPr lang="hu-HU" dirty="0" smtClean="0"/>
                  <a:t>Jele MP</a:t>
                </a:r>
                <a:r>
                  <a:rPr lang="hu-HU" sz="1800" dirty="0" smtClean="0"/>
                  <a:t>L</a:t>
                </a:r>
                <a:r>
                  <a:rPr lang="hu-HU" dirty="0" smtClean="0"/>
                  <a:t>  </a:t>
                </a:r>
                <a:r>
                  <a:rPr lang="hu-HU" dirty="0"/>
                  <a:t>az az összterméknövekmény, amely egy újabb munkaegység bevonásával </a:t>
                </a:r>
                <a:r>
                  <a:rPr lang="hu-HU" dirty="0" smtClean="0"/>
                  <a:t>keletkezik</a:t>
                </a:r>
                <a:r>
                  <a:rPr lang="hu-HU" dirty="0"/>
                  <a:t>,</a:t>
                </a:r>
                <a:r>
                  <a:rPr lang="hu-HU" dirty="0" smtClean="0"/>
                  <a:t> </a:t>
                </a:r>
                <a:r>
                  <a:rPr lang="hu-HU" dirty="0"/>
                  <a:t>a termelési függvény </a:t>
                </a:r>
                <a:r>
                  <a:rPr lang="hu-HU" dirty="0" smtClean="0"/>
                  <a:t>meredeksége</a:t>
                </a:r>
              </a:p>
              <a:p>
                <a:r>
                  <a:rPr lang="hu-HU" dirty="0"/>
                  <a:t>M</a:t>
                </a:r>
                <a:r>
                  <a:rPr lang="hu-HU" dirty="0" smtClean="0"/>
                  <a:t>atematikailag </a:t>
                </a:r>
                <a:r>
                  <a:rPr lang="hu-HU" dirty="0"/>
                  <a:t>meghatározható a termelési függvény munka szerinti első deriváltjával, </a:t>
                </a:r>
                <a:r>
                  <a:rPr lang="hu-HU" dirty="0" smtClean="0"/>
                  <a:t>azaz: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𝑀𝑃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u-HU"/>
                          <m:t>∂</m:t>
                        </m:r>
                        <m:r>
                          <m:rPr>
                            <m:nor/>
                          </m:rPr>
                          <a:rPr lang="hu-HU" b="0" i="0" smtClean="0"/>
                          <m:t>Q</m:t>
                        </m:r>
                      </m:num>
                      <m:den>
                        <m:r>
                          <m:rPr>
                            <m:nor/>
                          </m:rPr>
                          <a:rPr lang="hu-HU"/>
                          <m:t>∂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hu-HU"/>
                          <m:t>∂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m:rPr>
                            <m:nor/>
                          </m:rPr>
                          <a:rPr lang="hu-HU"/>
                          <m:t>∂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 smtClean="0"/>
                  <a:t>Valójában a hozadéki szférákat határolja el</a:t>
                </a:r>
              </a:p>
              <a:p>
                <a:r>
                  <a:rPr lang="hu-HU" dirty="0" smtClean="0"/>
                  <a:t>(</a:t>
                </a:r>
                <a:r>
                  <a:rPr lang="hu-HU" b="1" dirty="0" smtClean="0"/>
                  <a:t>Arányváltozási</a:t>
                </a:r>
                <a:r>
                  <a:rPr lang="hu-HU" dirty="0" smtClean="0"/>
                  <a:t> hozadék)</a:t>
                </a: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  <a:blipFill rotWithShape="0">
                <a:blip r:embed="rId2"/>
                <a:stretch>
                  <a:fillRect l="-1704" t="-160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05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termelés átlag- és határterméke (termelékenysége)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8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0" y="1143000"/>
                <a:ext cx="9144000" cy="4734272"/>
              </a:xfrm>
            </p:spPr>
            <p:txBody>
              <a:bodyPr/>
              <a:lstStyle/>
              <a:p>
                <a:pPr eaLnBrk="1" hangingPunct="1"/>
                <a:r>
                  <a:rPr lang="hu-HU" sz="2800" b="1" dirty="0" smtClean="0"/>
                  <a:t>Egy termelési tényező (munka) határterméke (</a:t>
                </a:r>
                <a:r>
                  <a:rPr lang="hu-HU" sz="2800" b="1" dirty="0" smtClean="0">
                    <a:solidFill>
                      <a:srgbClr val="FF0000"/>
                    </a:solidFill>
                  </a:rPr>
                  <a:t>MP</a:t>
                </a:r>
                <a:r>
                  <a:rPr lang="hu-HU" sz="2800" b="1" baseline="-25000" dirty="0">
                    <a:solidFill>
                      <a:srgbClr val="FF0000"/>
                    </a:solidFill>
                  </a:rPr>
                  <a:t>L</a:t>
                </a:r>
                <a:r>
                  <a:rPr lang="hu-HU" sz="2800" b="1" dirty="0">
                    <a:solidFill>
                      <a:srgbClr val="FF0000"/>
                    </a:solidFill>
                  </a:rPr>
                  <a:t>=</a:t>
                </a:r>
                <a:r>
                  <a:rPr lang="hu-HU" sz="2800" b="1" dirty="0" err="1">
                    <a:solidFill>
                      <a:srgbClr val="FF0000"/>
                    </a:solidFill>
                    <a:cs typeface="Times New Roman" pitchFamily="18" charset="0"/>
                  </a:rPr>
                  <a:t>d</a:t>
                </a:r>
                <a:r>
                  <a:rPr lang="hu-HU" sz="2800" b="1" dirty="0" err="1">
                    <a:solidFill>
                      <a:srgbClr val="FF0000"/>
                    </a:solidFill>
                  </a:rPr>
                  <a:t>Q</a:t>
                </a:r>
                <a:r>
                  <a:rPr lang="hu-HU" sz="2800" b="1" dirty="0">
                    <a:solidFill>
                      <a:srgbClr val="FF0000"/>
                    </a:solidFill>
                  </a:rPr>
                  <a:t>/</a:t>
                </a:r>
                <a:r>
                  <a:rPr lang="hu-HU" sz="2800" b="1" dirty="0" err="1">
                    <a:solidFill>
                      <a:srgbClr val="FF0000"/>
                    </a:solidFill>
                    <a:cs typeface="Times New Roman" pitchFamily="18" charset="0"/>
                  </a:rPr>
                  <a:t>d</a:t>
                </a:r>
                <a:r>
                  <a:rPr lang="hu-HU" sz="2800" b="1" dirty="0" err="1">
                    <a:solidFill>
                      <a:srgbClr val="FF0000"/>
                    </a:solidFill>
                  </a:rPr>
                  <a:t>L</a:t>
                </a:r>
                <a:r>
                  <a:rPr lang="hu-HU" sz="2800" b="1" dirty="0" smtClean="0"/>
                  <a:t>)</a:t>
                </a:r>
              </a:p>
              <a:p>
                <a:pPr eaLnBrk="1" hangingPunct="1"/>
                <a:r>
                  <a:rPr lang="hu-HU" sz="2800" b="1" dirty="0" smtClean="0"/>
                  <a:t>Egy termelési tényező (munka) átlagterméke</a:t>
                </a:r>
              </a:p>
              <a:p>
                <a:pPr eaLnBrk="1" hangingPunct="1">
                  <a:buFontTx/>
                  <a:buNone/>
                </a:pPr>
                <a:r>
                  <a:rPr lang="hu-HU" sz="2800" b="1" dirty="0" smtClean="0"/>
                  <a:t>   (</a:t>
                </a:r>
                <a:r>
                  <a:rPr lang="hu-HU" sz="2800" b="1" dirty="0" smtClean="0">
                    <a:solidFill>
                      <a:srgbClr val="FF0000"/>
                    </a:solidFill>
                  </a:rPr>
                  <a:t>AP</a:t>
                </a:r>
                <a:r>
                  <a:rPr lang="hu-HU" sz="2800" b="1" baseline="-25000" dirty="0" smtClean="0">
                    <a:solidFill>
                      <a:srgbClr val="FF0000"/>
                    </a:solidFill>
                  </a:rPr>
                  <a:t>L</a:t>
                </a:r>
                <a:r>
                  <a:rPr lang="hu-HU" sz="2800" b="1" dirty="0" smtClean="0">
                    <a:solidFill>
                      <a:srgbClr val="FF0000"/>
                    </a:solidFill>
                  </a:rPr>
                  <a:t>= Q/L</a:t>
                </a:r>
                <a:r>
                  <a:rPr lang="hu-HU" sz="2800" b="1" dirty="0" smtClean="0"/>
                  <a:t>)</a:t>
                </a:r>
              </a:p>
              <a:p>
                <a:pPr eaLnBrk="1" hangingPunct="1"/>
                <a:r>
                  <a:rPr lang="hu-HU" sz="2800" b="1" dirty="0" smtClean="0"/>
                  <a:t>Tényező parciális termelési rugalmassága</a:t>
                </a:r>
              </a:p>
              <a:p>
                <a:pPr eaLnBrk="1" hangingPunct="1">
                  <a:buFontTx/>
                  <a:buNone/>
                </a:pPr>
                <a:r>
                  <a:rPr lang="hu-HU" sz="2800" b="1" dirty="0" smtClean="0"/>
                  <a:t>	(</a:t>
                </a:r>
                <a:r>
                  <a:rPr lang="hu-HU" sz="2800" b="1" dirty="0" err="1" smtClean="0">
                    <a:solidFill>
                      <a:srgbClr val="FF0000"/>
                    </a:solidFill>
                    <a:cs typeface="Times New Roman" pitchFamily="18" charset="0"/>
                  </a:rPr>
                  <a:t>ε</a:t>
                </a:r>
                <a:r>
                  <a:rPr lang="hu-HU" sz="2800" b="1" baseline="-25000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hu-HU" sz="2800" b="1" dirty="0" smtClean="0">
                    <a:solidFill>
                      <a:srgbClr val="FF0000"/>
                    </a:solidFill>
                  </a:rPr>
                  <a:t>=MP</a:t>
                </a:r>
                <a:r>
                  <a:rPr lang="hu-HU" sz="2800" b="1" baseline="-25000" dirty="0" smtClean="0">
                    <a:solidFill>
                      <a:srgbClr val="FF0000"/>
                    </a:solidFill>
                  </a:rPr>
                  <a:t>L</a:t>
                </a:r>
                <a:r>
                  <a:rPr lang="hu-HU" sz="2800" b="1" dirty="0" smtClean="0">
                    <a:solidFill>
                      <a:srgbClr val="FF0000"/>
                    </a:solidFill>
                  </a:rPr>
                  <a:t>/AP</a:t>
                </a:r>
                <a:r>
                  <a:rPr lang="hu-HU" sz="2800" b="1" baseline="-25000" dirty="0" smtClean="0">
                    <a:solidFill>
                      <a:srgbClr val="FF0000"/>
                    </a:solidFill>
                  </a:rPr>
                  <a:t>L</a:t>
                </a:r>
                <a:r>
                  <a:rPr lang="hu-HU" sz="2800" b="1" dirty="0" smtClean="0"/>
                  <a:t>)</a:t>
                </a:r>
              </a:p>
              <a:p>
                <a:pPr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hu-HU" b="1" dirty="0">
                        <a:solidFill>
                          <a:srgbClr val="FF0000"/>
                        </a:solidFill>
                        <a:cs typeface="Times New Roman" pitchFamily="18" charset="0"/>
                      </a:rPr>
                      <m:t>ε</m:t>
                    </m:r>
                    <m:r>
                      <m:rPr>
                        <m:nor/>
                      </m:rPr>
                      <a:rPr lang="hu-HU" b="1" baseline="-25000" dirty="0">
                        <a:solidFill>
                          <a:srgbClr val="FF0000"/>
                        </a:solidFill>
                      </a:rPr>
                      <m:t>L</m:t>
                    </m:r>
                  </m:oMath>
                </a14:m>
                <a:r>
                  <a:rPr lang="hu-HU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𝒅𝑸</m:t>
                            </m:r>
                          </m:num>
                          <m:den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𝑸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𝒅𝑳</m:t>
                            </m:r>
                          </m:num>
                          <m:den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den>
                        </m:f>
                      </m:den>
                    </m:f>
                  </m:oMath>
                </a14:m>
                <a:r>
                  <a:rPr lang="hu-HU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𝒅𝑸</m:t>
                            </m:r>
                          </m:num>
                          <m:den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𝒅𝑳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𝑸</m:t>
                            </m:r>
                          </m:num>
                          <m:den>
                            <m:r>
                              <a:rPr lang="hu-HU" b="1" i="1" dirty="0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den>
                        </m:f>
                      </m:den>
                    </m:f>
                  </m:oMath>
                </a14:m>
                <a:endParaRPr lang="hu-HU" b="1" dirty="0" smtClean="0"/>
              </a:p>
            </p:txBody>
          </p:sp>
        </mc:Choice>
        <mc:Fallback xmlns="">
          <p:sp>
            <p:nvSpPr>
              <p:cNvPr id="798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43000"/>
                <a:ext cx="9144000" cy="4734272"/>
              </a:xfrm>
              <a:blipFill rotWithShape="0">
                <a:blip r:embed="rId2"/>
                <a:stretch>
                  <a:fillRect l="-1200" t="-128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build="p" bldLvl="5" autoUpdateAnimBg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2161</TotalTime>
  <Words>889</Words>
  <Application>Microsoft Office PowerPoint</Application>
  <PresentationFormat>Diavetítés a képernyőre (4:3 oldalarány)</PresentationFormat>
  <Paragraphs>220</Paragraphs>
  <Slides>35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35</vt:i4>
      </vt:variant>
    </vt:vector>
  </HeadingPairs>
  <TitlesOfParts>
    <vt:vector size="43" baseType="lpstr">
      <vt:lpstr>Arial</vt:lpstr>
      <vt:lpstr>Calibri</vt:lpstr>
      <vt:lpstr>Cambria Math</vt:lpstr>
      <vt:lpstr>Symbol</vt:lpstr>
      <vt:lpstr>Times New Roman</vt:lpstr>
      <vt:lpstr>Office-téma</vt:lpstr>
      <vt:lpstr>Egyenlet</vt:lpstr>
      <vt:lpstr>Equation</vt:lpstr>
      <vt:lpstr>A vállalati döntések modellezése</vt:lpstr>
      <vt:lpstr>Profit függvény általánosan</vt:lpstr>
      <vt:lpstr>Termelési tényezők</vt:lpstr>
      <vt:lpstr>A termelési függvény</vt:lpstr>
      <vt:lpstr>A termelési függvény</vt:lpstr>
      <vt:lpstr>Gazdasági időtávok</vt:lpstr>
      <vt:lpstr>PowerPoint bemutató</vt:lpstr>
      <vt:lpstr>Határtermék, határtermelékenység</vt:lpstr>
      <vt:lpstr>A termelés átlag- és határterméke (termelékenysége)</vt:lpstr>
      <vt:lpstr>Parciális termelési függvény, Határ- és Átlagtermék (MPL, APL) függvények összefüggései</vt:lpstr>
      <vt:lpstr>MPL   maximumában metszi APL –t Bizonyítás (általánosan)</vt:lpstr>
      <vt:lpstr>Újra hosszú táv</vt:lpstr>
      <vt:lpstr>Homogén termelési függvények </vt:lpstr>
      <vt:lpstr>Cobb-Douglash- típusú termelési függvény</vt:lpstr>
      <vt:lpstr>PowerPoint bemutató</vt:lpstr>
      <vt:lpstr>Újra hosszú táv</vt:lpstr>
      <vt:lpstr>q0, q1 és q2 az egyes vizsgált termelési szinteket jelöli </vt:lpstr>
      <vt:lpstr>A gerincvonal</vt:lpstr>
      <vt:lpstr>Technikai helyettesítési határráta</vt:lpstr>
      <vt:lpstr>Mitől függ a helyettesítés?</vt:lpstr>
      <vt:lpstr>Speciális isoquantok</vt:lpstr>
      <vt:lpstr>Leontief termelési függvény</vt:lpstr>
      <vt:lpstr>A törtvonalú isoquant</vt:lpstr>
      <vt:lpstr>Költségkorlát, isocost egyenes</vt:lpstr>
      <vt:lpstr>„Optimális” választás a termelésben</vt:lpstr>
      <vt:lpstr>Termelés maximalizálás : Adott költség mellett keressük a maximális termelési szintet</vt:lpstr>
      <vt:lpstr>Költségminimalizálás: Adott termelési szinthez keressük a minimális költséget</vt:lpstr>
      <vt:lpstr>Termelésmaximalizálás</vt:lpstr>
      <vt:lpstr>PowerPoint bemutató</vt:lpstr>
      <vt:lpstr>Az optimális inputfelhasználás és kibocsátás kiszámolható:</vt:lpstr>
      <vt:lpstr>Költségminimalizálás</vt:lpstr>
      <vt:lpstr>PowerPoint bemutató</vt:lpstr>
      <vt:lpstr>.</vt:lpstr>
      <vt:lpstr>Megoldás</vt:lpstr>
      <vt:lpstr>Gossen II: a termelésben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90</cp:revision>
  <dcterms:created xsi:type="dcterms:W3CDTF">2011-12-06T13:04:46Z</dcterms:created>
  <dcterms:modified xsi:type="dcterms:W3CDTF">2019-09-18T13:52:00Z</dcterms:modified>
</cp:coreProperties>
</file>